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wmv" ContentType="video/x-ms-wm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60" r:id="rId2"/>
    <p:sldId id="261" r:id="rId3"/>
    <p:sldId id="338" r:id="rId4"/>
    <p:sldId id="349" r:id="rId5"/>
    <p:sldId id="354" r:id="rId6"/>
    <p:sldId id="337" r:id="rId7"/>
    <p:sldId id="339" r:id="rId8"/>
    <p:sldId id="344" r:id="rId9"/>
    <p:sldId id="355" r:id="rId10"/>
    <p:sldId id="348" r:id="rId11"/>
    <p:sldId id="341" r:id="rId12"/>
    <p:sldId id="350" r:id="rId13"/>
    <p:sldId id="347" r:id="rId14"/>
    <p:sldId id="343" r:id="rId15"/>
    <p:sldId id="342" r:id="rId16"/>
    <p:sldId id="346" r:id="rId17"/>
    <p:sldId id="351" r:id="rId18"/>
    <p:sldId id="352" r:id="rId19"/>
    <p:sldId id="353" r:id="rId20"/>
    <p:sldId id="334"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6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A9CB"/>
    <a:srgbClr val="002B4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533" autoAdjust="0"/>
    <p:restoredTop sz="94660"/>
  </p:normalViewPr>
  <p:slideViewPr>
    <p:cSldViewPr snapToGrid="0" showGuides="1">
      <p:cViewPr>
        <p:scale>
          <a:sx n="75" d="100"/>
          <a:sy n="75" d="100"/>
        </p:scale>
        <p:origin x="864" y="852"/>
      </p:cViewPr>
      <p:guideLst>
        <p:guide orient="horz" pos="2160"/>
        <p:guide pos="3863"/>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BDD7CE8-3565-463C-BCA0-1AFD86081752}" type="datetimeFigureOut">
              <a:rPr lang="en-US" smtClean="0"/>
              <a:t>6/27/2022</a:t>
            </a:fld>
            <a:endParaRPr lang="en-US"/>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21A9F9-73DA-4A75-81CB-192A200A9CAE}" type="slidenum">
              <a:rPr lang="en-US" smtClean="0"/>
              <a:t>‹N›</a:t>
            </a:fld>
            <a:endParaRPr lang="en-US"/>
          </a:p>
        </p:txBody>
      </p:sp>
    </p:spTree>
    <p:extLst>
      <p:ext uri="{BB962C8B-B14F-4D97-AF65-F5344CB8AC3E}">
        <p14:creationId xmlns:p14="http://schemas.microsoft.com/office/powerpoint/2010/main" val="8105718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First, I would like to give you a short introduction about the reasons why this topic is important, why the problem is relevant and what are the motivations below this study. Usually, the influence of an infill is neglected, since it is a non-structural part of the building, but latest researches and observations after earthquakes showed that the infills should be considered, since they can have either beneficial or adverse effects on the structure depending on their distribution in plane and over the height. Adverse such as torsional effects and soft storey mechanism. And beneficial such as the increase in stiffness and bearing capacity. But this positive effect is possible only if the frame were designed with an adequate seismic reinforcement. Otherwise, the local interaction would lead to the brittle collapse mechanism as it can be seen on these images.</a:t>
            </a:r>
            <a:endParaRPr lang="en-US" dirty="0"/>
          </a:p>
        </p:txBody>
      </p:sp>
      <p:sp>
        <p:nvSpPr>
          <p:cNvPr id="4" name="Slide Number Placeholder 3"/>
          <p:cNvSpPr>
            <a:spLocks noGrp="1"/>
          </p:cNvSpPr>
          <p:nvPr>
            <p:ph type="sldNum" sz="quarter" idx="5"/>
          </p:nvPr>
        </p:nvSpPr>
        <p:spPr/>
        <p:txBody>
          <a:bodyPr/>
          <a:lstStyle/>
          <a:p>
            <a:fld id="{41564941-FC41-4356-81A4-CD378F122061}" type="slidenum">
              <a:rPr lang="en-GB" smtClean="0"/>
              <a:t>3</a:t>
            </a:fld>
            <a:endParaRPr lang="en-GB"/>
          </a:p>
        </p:txBody>
      </p:sp>
    </p:spTree>
    <p:extLst>
      <p:ext uri="{BB962C8B-B14F-4D97-AF65-F5344CB8AC3E}">
        <p14:creationId xmlns:p14="http://schemas.microsoft.com/office/powerpoint/2010/main" val="36054677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effectLst/>
                <a:latin typeface="Arial" panose="020B0604020202020204" pitchFamily="34" charset="0"/>
              </a:rPr>
              <a:t>Some calibrations were performed with the parameters that led to the best fitting of the numerical curve to the experimental ones, such as the contact parameters and the residual strength parameters of the materials. Since their values cannot be obtained from laboratory tests or analytically computed, they were assumed based on previous research and calibrated. On the right the failure mechanism of the specimen S1A can be seen. The gray color represents no damage and the red one full damage for the tension. As expected the specimen has a diagonal crack, the sliding at the mortar joints, some brick crashes and cracks close to joints.</a:t>
            </a:r>
          </a:p>
        </p:txBody>
      </p:sp>
      <p:sp>
        <p:nvSpPr>
          <p:cNvPr id="4" name="Slide Number Placeholder 3"/>
          <p:cNvSpPr>
            <a:spLocks noGrp="1"/>
          </p:cNvSpPr>
          <p:nvPr>
            <p:ph type="sldNum" sz="quarter" idx="5"/>
          </p:nvPr>
        </p:nvSpPr>
        <p:spPr/>
        <p:txBody>
          <a:bodyPr/>
          <a:lstStyle/>
          <a:p>
            <a:fld id="{41564941-FC41-4356-81A4-CD378F122061}" type="slidenum">
              <a:rPr lang="en-GB" smtClean="0"/>
              <a:t>12</a:t>
            </a:fld>
            <a:endParaRPr lang="en-GB"/>
          </a:p>
        </p:txBody>
      </p:sp>
    </p:spTree>
    <p:extLst>
      <p:ext uri="{BB962C8B-B14F-4D97-AF65-F5344CB8AC3E}">
        <p14:creationId xmlns:p14="http://schemas.microsoft.com/office/powerpoint/2010/main" val="13925860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slide the failure mechanism for all the specimens are represented. Some specimens were subjected to cyclic loads, however, as a simplified study, the envelope of the experimental cyclic response was considered, and a simulation was performed under a monotonic loading.</a:t>
            </a:r>
          </a:p>
        </p:txBody>
      </p:sp>
      <p:sp>
        <p:nvSpPr>
          <p:cNvPr id="4" name="Slide Number Placeholder 3"/>
          <p:cNvSpPr>
            <a:spLocks noGrp="1"/>
          </p:cNvSpPr>
          <p:nvPr>
            <p:ph type="sldNum" sz="quarter" idx="5"/>
          </p:nvPr>
        </p:nvSpPr>
        <p:spPr/>
        <p:txBody>
          <a:bodyPr/>
          <a:lstStyle/>
          <a:p>
            <a:fld id="{41564941-FC41-4356-81A4-CD378F122061}" type="slidenum">
              <a:rPr lang="en-GB" smtClean="0"/>
              <a:t>13</a:t>
            </a:fld>
            <a:endParaRPr lang="en-GB"/>
          </a:p>
        </p:txBody>
      </p:sp>
    </p:spTree>
    <p:extLst>
      <p:ext uri="{BB962C8B-B14F-4D97-AF65-F5344CB8AC3E}">
        <p14:creationId xmlns:p14="http://schemas.microsoft.com/office/powerpoint/2010/main" val="13242848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On these graphs it can be seen that the numerical curves are in good agreement with the experimental ones.</a:t>
            </a:r>
          </a:p>
        </p:txBody>
      </p:sp>
      <p:sp>
        <p:nvSpPr>
          <p:cNvPr id="4" name="Slide Number Placeholder 3"/>
          <p:cNvSpPr>
            <a:spLocks noGrp="1"/>
          </p:cNvSpPr>
          <p:nvPr>
            <p:ph type="sldNum" sz="quarter" idx="5"/>
          </p:nvPr>
        </p:nvSpPr>
        <p:spPr/>
        <p:txBody>
          <a:bodyPr/>
          <a:lstStyle/>
          <a:p>
            <a:fld id="{41564941-FC41-4356-81A4-CD378F122061}" type="slidenum">
              <a:rPr lang="en-GB" smtClean="0"/>
              <a:t>14</a:t>
            </a:fld>
            <a:endParaRPr lang="en-GB"/>
          </a:p>
        </p:txBody>
      </p:sp>
    </p:spTree>
    <p:extLst>
      <p:ext uri="{BB962C8B-B14F-4D97-AF65-F5344CB8AC3E}">
        <p14:creationId xmlns:p14="http://schemas.microsoft.com/office/powerpoint/2010/main" val="22717842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the last part, I would like to say a few words about the </a:t>
            </a:r>
            <a:r>
              <a:rPr lang="en-US" b="0" i="0" dirty="0">
                <a:effectLst/>
                <a:latin typeface="Arial" panose="020B0604020202020204" pitchFamily="34" charset="0"/>
              </a:rPr>
              <a:t>methodology for the shear measurement in the 2D continuum model since this is not easy to perform and finally I would like to </a:t>
            </a:r>
            <a:r>
              <a:rPr lang="en-US" i="0" dirty="0">
                <a:effectLst/>
                <a:latin typeface="LM Roman 10" panose="00000500000000000000" pitchFamily="50" charset="0"/>
              </a:rPr>
              <a:t>show the proposed analytical relationship to predict the additional shear.</a:t>
            </a:r>
            <a:endParaRPr lang="en-GB" dirty="0">
              <a:latin typeface="LM Roman 10" panose="00000500000000000000" pitchFamily="50"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41564941-FC41-4356-81A4-CD378F122061}" type="slidenum">
              <a:rPr lang="en-GB" smtClean="0"/>
              <a:t>15</a:t>
            </a:fld>
            <a:endParaRPr lang="en-GB"/>
          </a:p>
        </p:txBody>
      </p:sp>
    </p:spTree>
    <p:extLst>
      <p:ext uri="{BB962C8B-B14F-4D97-AF65-F5344CB8AC3E}">
        <p14:creationId xmlns:p14="http://schemas.microsoft.com/office/powerpoint/2010/main" val="33451648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Regarding the shear there are critical zones, which are of greater interest. </a:t>
            </a:r>
            <a:r>
              <a:rPr lang="en-US" b="0" i="0" dirty="0">
                <a:effectLst/>
                <a:latin typeface="Arial" panose="020B0604020202020204" pitchFamily="34" charset="0"/>
              </a:rPr>
              <a:t>In the presence of seismic actions, the infill panel partially detaches from the frame, remaining in contact with it only near two opposite corners as it is shown in the left figure. To be able to measure the shear demand in those specific zones of the 2D continuum model, the TCL script was implemented, that allows to specify the set of nodes and to collect the internal forces in X and Y directions for each element and to integrate them along the section. The cuts should be defined a priory as it is shown in the right figure. In this case only the columns are considered based on the experimental data. Three cuts were performed for each critical zone and the average value was used instead of the maximum, not to overestimate the shear demand, since the high value of demand at one section will not lead to the failure. The shear capacities are shown as reference; they are calculated by the </a:t>
            </a:r>
            <a:r>
              <a:rPr lang="en-US" b="0" i="0" dirty="0" err="1">
                <a:effectLst/>
                <a:latin typeface="Arial" panose="020B0604020202020204" pitchFamily="34" charset="0"/>
              </a:rPr>
              <a:t>Biskinis</a:t>
            </a:r>
            <a:r>
              <a:rPr lang="en-US" b="0" i="0" dirty="0">
                <a:effectLst/>
                <a:latin typeface="Arial" panose="020B0604020202020204" pitchFamily="34" charset="0"/>
              </a:rPr>
              <a:t> formulation from Eurocode 8 and by the </a:t>
            </a:r>
            <a:r>
              <a:rPr lang="en-US" b="0" i="0" dirty="0" err="1">
                <a:effectLst/>
                <a:latin typeface="Arial" panose="020B0604020202020204" pitchFamily="34" charset="0"/>
              </a:rPr>
              <a:t>Sezen</a:t>
            </a:r>
            <a:r>
              <a:rPr lang="en-US" b="0" i="0" dirty="0">
                <a:effectLst/>
                <a:latin typeface="Arial" panose="020B0604020202020204" pitchFamily="34" charset="0"/>
              </a:rPr>
              <a:t> and </a:t>
            </a:r>
            <a:r>
              <a:rPr lang="en-US" b="0" i="0" dirty="0" err="1">
                <a:effectLst/>
                <a:latin typeface="Arial" panose="020B0604020202020204" pitchFamily="34" charset="0"/>
              </a:rPr>
              <a:t>Moehle</a:t>
            </a:r>
            <a:r>
              <a:rPr lang="en-US" b="0" i="0" dirty="0">
                <a:effectLst/>
                <a:latin typeface="Arial" panose="020B0604020202020204" pitchFamily="34" charset="0"/>
              </a:rPr>
              <a:t> formulation.</a:t>
            </a:r>
          </a:p>
        </p:txBody>
      </p:sp>
      <p:sp>
        <p:nvSpPr>
          <p:cNvPr id="4" name="Slide Number Placeholder 3"/>
          <p:cNvSpPr>
            <a:spLocks noGrp="1"/>
          </p:cNvSpPr>
          <p:nvPr>
            <p:ph type="sldNum" sz="quarter" idx="5"/>
          </p:nvPr>
        </p:nvSpPr>
        <p:spPr/>
        <p:txBody>
          <a:bodyPr/>
          <a:lstStyle/>
          <a:p>
            <a:fld id="{41564941-FC41-4356-81A4-CD378F122061}" type="slidenum">
              <a:rPr lang="en-GB" smtClean="0"/>
              <a:t>16</a:t>
            </a:fld>
            <a:endParaRPr lang="en-GB"/>
          </a:p>
        </p:txBody>
      </p:sp>
    </p:spTree>
    <p:extLst>
      <p:ext uri="{BB962C8B-B14F-4D97-AF65-F5344CB8AC3E}">
        <p14:creationId xmlns:p14="http://schemas.microsoft.com/office/powerpoint/2010/main" val="37127059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procedure was applied to all the specimens.</a:t>
            </a:r>
          </a:p>
        </p:txBody>
      </p:sp>
      <p:sp>
        <p:nvSpPr>
          <p:cNvPr id="4" name="Slide Number Placeholder 3"/>
          <p:cNvSpPr>
            <a:spLocks noGrp="1"/>
          </p:cNvSpPr>
          <p:nvPr>
            <p:ph type="sldNum" sz="quarter" idx="5"/>
          </p:nvPr>
        </p:nvSpPr>
        <p:spPr/>
        <p:txBody>
          <a:bodyPr/>
          <a:lstStyle/>
          <a:p>
            <a:fld id="{41564941-FC41-4356-81A4-CD378F122061}" type="slidenum">
              <a:rPr lang="en-GB" smtClean="0"/>
              <a:t>17</a:t>
            </a:fld>
            <a:endParaRPr lang="en-GB"/>
          </a:p>
        </p:txBody>
      </p:sp>
    </p:spTree>
    <p:extLst>
      <p:ext uri="{BB962C8B-B14F-4D97-AF65-F5344CB8AC3E}">
        <p14:creationId xmlns:p14="http://schemas.microsoft.com/office/powerpoint/2010/main" val="19946319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effectLst/>
                <a:latin typeface="Arial" panose="020B0604020202020204" pitchFamily="34" charset="0"/>
              </a:rPr>
              <a:t>Based on the axial normal force in the diagonal strut of the macro-model, the friction coefficient, angle of strut inclination and width of the strut with the application of some coefficients that depend on the frame-infill contact zones the proposed analytical expression is reported. On the graphs in blue and red the analytical and numerical shear demand are reported, respectively. They showed a good agreement. In black two other analytical solutions are reported for comparison purposes: </a:t>
            </a:r>
            <a:r>
              <a:rPr lang="en-US" b="0" i="0" dirty="0" err="1">
                <a:effectLst/>
                <a:latin typeface="Arial" panose="020B0604020202020204" pitchFamily="34" charset="0"/>
              </a:rPr>
              <a:t>Cavaleri</a:t>
            </a:r>
            <a:r>
              <a:rPr lang="en-US" b="0" i="0" dirty="0">
                <a:effectLst/>
                <a:latin typeface="Arial" panose="020B0604020202020204" pitchFamily="34" charset="0"/>
              </a:rPr>
              <a:t> and Di Trapani 2015 and Di Trapani et al. 2018</a:t>
            </a:r>
            <a:endParaRPr lang="en-US" dirty="0"/>
          </a:p>
        </p:txBody>
      </p:sp>
      <p:sp>
        <p:nvSpPr>
          <p:cNvPr id="4" name="Slide Number Placeholder 3"/>
          <p:cNvSpPr>
            <a:spLocks noGrp="1"/>
          </p:cNvSpPr>
          <p:nvPr>
            <p:ph type="sldNum" sz="quarter" idx="5"/>
          </p:nvPr>
        </p:nvSpPr>
        <p:spPr/>
        <p:txBody>
          <a:bodyPr/>
          <a:lstStyle/>
          <a:p>
            <a:fld id="{41564941-FC41-4356-81A4-CD378F122061}" type="slidenum">
              <a:rPr lang="en-GB" smtClean="0"/>
              <a:t>18</a:t>
            </a:fld>
            <a:endParaRPr lang="en-GB"/>
          </a:p>
        </p:txBody>
      </p:sp>
    </p:spTree>
    <p:extLst>
      <p:ext uri="{BB962C8B-B14F-4D97-AF65-F5344CB8AC3E}">
        <p14:creationId xmlns:p14="http://schemas.microsoft.com/office/powerpoint/2010/main" val="23750197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proposed model was validated on all the specimens and the</a:t>
            </a:r>
            <a:r>
              <a:rPr lang="en-US" b="0" i="0" dirty="0">
                <a:effectLst/>
                <a:latin typeface="Arial" panose="020B0604020202020204" pitchFamily="34" charset="0"/>
              </a:rPr>
              <a:t> average error of the maximum shear force derived analytically does not exceed the 7 percent, that is considered a satisfactory result.</a:t>
            </a:r>
            <a:endParaRPr lang="en-US" dirty="0"/>
          </a:p>
        </p:txBody>
      </p:sp>
      <p:sp>
        <p:nvSpPr>
          <p:cNvPr id="4" name="Slide Number Placeholder 3"/>
          <p:cNvSpPr>
            <a:spLocks noGrp="1"/>
          </p:cNvSpPr>
          <p:nvPr>
            <p:ph type="sldNum" sz="quarter" idx="5"/>
          </p:nvPr>
        </p:nvSpPr>
        <p:spPr/>
        <p:txBody>
          <a:bodyPr/>
          <a:lstStyle/>
          <a:p>
            <a:fld id="{41564941-FC41-4356-81A4-CD378F122061}" type="slidenum">
              <a:rPr lang="en-GB" smtClean="0"/>
              <a:t>19</a:t>
            </a:fld>
            <a:endParaRPr lang="en-GB"/>
          </a:p>
        </p:txBody>
      </p:sp>
    </p:spTree>
    <p:extLst>
      <p:ext uri="{BB962C8B-B14F-4D97-AF65-F5344CB8AC3E}">
        <p14:creationId xmlns:p14="http://schemas.microsoft.com/office/powerpoint/2010/main" val="42575177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conclusion </a:t>
            </a:r>
          </a:p>
        </p:txBody>
      </p:sp>
      <p:sp>
        <p:nvSpPr>
          <p:cNvPr id="4" name="Slide Number Placeholder 3"/>
          <p:cNvSpPr>
            <a:spLocks noGrp="1"/>
          </p:cNvSpPr>
          <p:nvPr>
            <p:ph type="sldNum" sz="quarter" idx="5"/>
          </p:nvPr>
        </p:nvSpPr>
        <p:spPr/>
        <p:txBody>
          <a:bodyPr/>
          <a:lstStyle/>
          <a:p>
            <a:fld id="{41564941-FC41-4356-81A4-CD378F122061}" type="slidenum">
              <a:rPr lang="en-GB" smtClean="0"/>
              <a:t>20</a:t>
            </a:fld>
            <a:endParaRPr lang="en-GB"/>
          </a:p>
        </p:txBody>
      </p:sp>
    </p:spTree>
    <p:extLst>
      <p:ext uri="{BB962C8B-B14F-4D97-AF65-F5344CB8AC3E}">
        <p14:creationId xmlns:p14="http://schemas.microsoft.com/office/powerpoint/2010/main" val="23931255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 consider the infill two main approaches are known: a macro-model where 1-dimensional elements, used for the frame and the infill, are substituted with one or more diagonal strut. The second approach is a micro-model, where a more complicated 2-dimensional finite element model is used for frame and infill. The both models multiple strut model and micro-model is not convenient to apply practically as … So the macro-model with just one strut is the best choice for engineering application due to its simplicity and lower computational time. But the problem is that in comparison to others the one-strut model is not able to predict the additional shear on the frame due to the influence of the infill. So, objective of this thesis to </a:t>
            </a:r>
            <a:r>
              <a:rPr lang="en-GB" dirty="0">
                <a:latin typeface="LM Roman 10" panose="00000500000000000000" pitchFamily="50" charset="0"/>
                <a:cs typeface="Arial" panose="020B0604020202020204" pitchFamily="34" charset="0"/>
              </a:rPr>
              <a:t>develop an analytical solution that will provide an additional shear demand for the simplified macro-model, validated on </a:t>
            </a:r>
            <a:r>
              <a:rPr lang="en-GB" dirty="0"/>
              <a:t>the micro-model that  instead can replicate the real behaviour of the frame and provide the additional shear demand on the beams and columns</a:t>
            </a:r>
            <a:endParaRPr lang="en-US" dirty="0"/>
          </a:p>
        </p:txBody>
      </p:sp>
      <p:sp>
        <p:nvSpPr>
          <p:cNvPr id="4" name="Slide Number Placeholder 3"/>
          <p:cNvSpPr>
            <a:spLocks noGrp="1"/>
          </p:cNvSpPr>
          <p:nvPr>
            <p:ph type="sldNum" sz="quarter" idx="5"/>
          </p:nvPr>
        </p:nvSpPr>
        <p:spPr/>
        <p:txBody>
          <a:bodyPr/>
          <a:lstStyle/>
          <a:p>
            <a:fld id="{41564941-FC41-4356-81A4-CD378F122061}" type="slidenum">
              <a:rPr lang="en-GB" smtClean="0"/>
              <a:t>4</a:t>
            </a:fld>
            <a:endParaRPr lang="en-GB"/>
          </a:p>
        </p:txBody>
      </p:sp>
    </p:spTree>
    <p:extLst>
      <p:ext uri="{BB962C8B-B14F-4D97-AF65-F5344CB8AC3E}">
        <p14:creationId xmlns:p14="http://schemas.microsoft.com/office/powerpoint/2010/main" val="5727698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 consider the infill two main approaches are known: a macro-model where 1-dimensional elements, used for the frame and the infill, are substituted with one or more diagonal strut. The second approach is a micro-model, where a more complicated 2-dimensional finite element model is used for frame and infill. The both models multiple strut model and micro-model is not convenient to apply practically as … So the macro-model with just one strut is the best choice for engineering application due to its simplicity and lower computational time. But the problem is that in comparison to others the one-strut model is not able to predict the additional shear on the frame due to the influence of the infill. So, objective of this thesis to </a:t>
            </a:r>
            <a:r>
              <a:rPr lang="en-GB" dirty="0">
                <a:latin typeface="LM Roman 10" panose="00000500000000000000" pitchFamily="50" charset="0"/>
                <a:cs typeface="Arial" panose="020B0604020202020204" pitchFamily="34" charset="0"/>
              </a:rPr>
              <a:t>develop an analytical solution that will provide an additional shear demand for the simplified macro-model, validated on </a:t>
            </a:r>
            <a:r>
              <a:rPr lang="en-GB" dirty="0"/>
              <a:t>the micro-model that  instead can replicate the real behaviour of the frame and provide the additional shear demand on the beams and columns</a:t>
            </a:r>
            <a:endParaRPr lang="en-US" dirty="0"/>
          </a:p>
        </p:txBody>
      </p:sp>
      <p:sp>
        <p:nvSpPr>
          <p:cNvPr id="4" name="Slide Number Placeholder 3"/>
          <p:cNvSpPr>
            <a:spLocks noGrp="1"/>
          </p:cNvSpPr>
          <p:nvPr>
            <p:ph type="sldNum" sz="quarter" idx="5"/>
          </p:nvPr>
        </p:nvSpPr>
        <p:spPr/>
        <p:txBody>
          <a:bodyPr/>
          <a:lstStyle/>
          <a:p>
            <a:fld id="{41564941-FC41-4356-81A4-CD378F122061}" type="slidenum">
              <a:rPr lang="en-GB" smtClean="0"/>
              <a:t>5</a:t>
            </a:fld>
            <a:endParaRPr lang="en-GB"/>
          </a:p>
        </p:txBody>
      </p:sp>
    </p:spTree>
    <p:extLst>
      <p:ext uri="{BB962C8B-B14F-4D97-AF65-F5344CB8AC3E}">
        <p14:creationId xmlns:p14="http://schemas.microsoft.com/office/powerpoint/2010/main" val="143391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I would like to introduce you the Strategy followed in this work. First, to create the refined micro-model that is able to simulate the frame-infill interaction with the friction and with a possible detachment of the masonry panel from the frame. Then, the calibration and validation of the model by using experimental data. And finally a proposal for the analytical solution of the additional shear that will be applied to the macro-model.</a:t>
            </a:r>
          </a:p>
        </p:txBody>
      </p:sp>
      <p:sp>
        <p:nvSpPr>
          <p:cNvPr id="4" name="Slide Number Placeholder 3"/>
          <p:cNvSpPr>
            <a:spLocks noGrp="1"/>
          </p:cNvSpPr>
          <p:nvPr>
            <p:ph type="sldNum" sz="quarter" idx="5"/>
          </p:nvPr>
        </p:nvSpPr>
        <p:spPr/>
        <p:txBody>
          <a:bodyPr/>
          <a:lstStyle/>
          <a:p>
            <a:fld id="{41564941-FC41-4356-81A4-CD378F122061}" type="slidenum">
              <a:rPr lang="en-GB" smtClean="0"/>
              <a:t>6</a:t>
            </a:fld>
            <a:endParaRPr lang="en-GB"/>
          </a:p>
        </p:txBody>
      </p:sp>
    </p:spTree>
    <p:extLst>
      <p:ext uri="{BB962C8B-B14F-4D97-AF65-F5344CB8AC3E}">
        <p14:creationId xmlns:p14="http://schemas.microsoft.com/office/powerpoint/2010/main" val="30065575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create the refined non-linear numerical model of the single frame the open source software framework </a:t>
            </a:r>
            <a:r>
              <a:rPr lang="en-US" dirty="0" err="1"/>
              <a:t>OpenSees</a:t>
            </a:r>
            <a:r>
              <a:rPr lang="en-US" dirty="0"/>
              <a:t> that was developed by Frank McKenna, University of California, was chosen as it gives a wide range of possibilities to simulate the response of structural systems subjected to seismic actions.</a:t>
            </a:r>
          </a:p>
          <a:p>
            <a:r>
              <a:rPr lang="en-US" dirty="0"/>
              <a:t>As </a:t>
            </a:r>
            <a:r>
              <a:rPr lang="en-US" dirty="0" err="1"/>
              <a:t>OpenSees</a:t>
            </a:r>
            <a:r>
              <a:rPr lang="en-US" dirty="0"/>
              <a:t> does not have its own pre and post-processors and works by writing </a:t>
            </a:r>
            <a:r>
              <a:rPr lang="en-US" dirty="0" err="1"/>
              <a:t>TCLfiles</a:t>
            </a:r>
            <a:r>
              <a:rPr lang="en-US" dirty="0"/>
              <a:t>, to simplify the modelling the STKO software was used. STKO is a Scientific Toolkit for </a:t>
            </a:r>
            <a:r>
              <a:rPr lang="en-US" dirty="0" err="1"/>
              <a:t>OpenSees</a:t>
            </a:r>
            <a:r>
              <a:rPr lang="en-US" dirty="0"/>
              <a:t> developed by </a:t>
            </a:r>
            <a:r>
              <a:rPr lang="en-US" dirty="0" err="1"/>
              <a:t>Asdea</a:t>
            </a:r>
            <a:r>
              <a:rPr lang="en-US" dirty="0"/>
              <a:t> Software Technology in Pescara. The software contains many innovative features such as a Python scripting interface, computer-aided design (CAD) modeling tools, advanced visualization algorithms and an opensource database library for storing results which includes an </a:t>
            </a:r>
            <a:r>
              <a:rPr lang="en-US" dirty="0" err="1"/>
              <a:t>MPCORecorder</a:t>
            </a:r>
            <a:r>
              <a:rPr lang="en-US" dirty="0"/>
              <a:t>.</a:t>
            </a:r>
          </a:p>
        </p:txBody>
      </p:sp>
      <p:sp>
        <p:nvSpPr>
          <p:cNvPr id="4" name="Slide Number Placeholder 3"/>
          <p:cNvSpPr>
            <a:spLocks noGrp="1"/>
          </p:cNvSpPr>
          <p:nvPr>
            <p:ph type="sldNum" sz="quarter" idx="5"/>
          </p:nvPr>
        </p:nvSpPr>
        <p:spPr/>
        <p:txBody>
          <a:bodyPr/>
          <a:lstStyle/>
          <a:p>
            <a:fld id="{41564941-FC41-4356-81A4-CD378F122061}" type="slidenum">
              <a:rPr lang="en-GB" smtClean="0"/>
              <a:t>7</a:t>
            </a:fld>
            <a:endParaRPr lang="en-GB"/>
          </a:p>
        </p:txBody>
      </p:sp>
    </p:spTree>
    <p:extLst>
      <p:ext uri="{BB962C8B-B14F-4D97-AF65-F5344CB8AC3E}">
        <p14:creationId xmlns:p14="http://schemas.microsoft.com/office/powerpoint/2010/main" val="17802709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single frame was modeled in 2D. To simulate mortar, bricks and concrete the nonlinear continuum model was chosen. To introduce a reinforcement into the frame the fiber section element with </a:t>
            </a:r>
            <a:r>
              <a:rPr lang="en-US" dirty="0" err="1"/>
              <a:t>Lobatto</a:t>
            </a:r>
            <a:r>
              <a:rPr lang="en-US" dirty="0"/>
              <a:t> integration was used and since concrete and bars were modelled as two separate bodies, the embedded contact element was necessary. This enforced the constraints between two bodies by applying a penalty stiffness value.  For the foundation, the elastic beam was used since no damage was expected. </a:t>
            </a:r>
          </a:p>
          <a:p>
            <a:r>
              <a:rPr lang="en-US" dirty="0"/>
              <a:t>On the right figure the </a:t>
            </a:r>
            <a:r>
              <a:rPr lang="en-US" dirty="0" err="1"/>
              <a:t>zerolength</a:t>
            </a:r>
            <a:r>
              <a:rPr lang="en-US" dirty="0"/>
              <a:t> contact element can be seen which simulates the frame-infill interaction, by applying a penalty in the normal and tangential directions, and the friction coefficient.</a:t>
            </a:r>
          </a:p>
        </p:txBody>
      </p:sp>
      <p:sp>
        <p:nvSpPr>
          <p:cNvPr id="4" name="Slide Number Placeholder 3"/>
          <p:cNvSpPr>
            <a:spLocks noGrp="1"/>
          </p:cNvSpPr>
          <p:nvPr>
            <p:ph type="sldNum" sz="quarter" idx="5"/>
          </p:nvPr>
        </p:nvSpPr>
        <p:spPr/>
        <p:txBody>
          <a:bodyPr/>
          <a:lstStyle/>
          <a:p>
            <a:fld id="{41564941-FC41-4356-81A4-CD378F122061}" type="slidenum">
              <a:rPr lang="en-GB" smtClean="0"/>
              <a:t>8</a:t>
            </a:fld>
            <a:endParaRPr lang="en-GB"/>
          </a:p>
        </p:txBody>
      </p:sp>
    </p:spTree>
    <p:extLst>
      <p:ext uri="{BB962C8B-B14F-4D97-AF65-F5344CB8AC3E}">
        <p14:creationId xmlns:p14="http://schemas.microsoft.com/office/powerpoint/2010/main" val="42059449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single frame was modeled in 2D. To simulate mortar, bricks and concrete the nonlinear continuum model was chosen. To introduce a reinforcement into the frame the fiber section element with </a:t>
            </a:r>
            <a:r>
              <a:rPr lang="en-US" dirty="0" err="1"/>
              <a:t>Lobatto</a:t>
            </a:r>
            <a:r>
              <a:rPr lang="en-US" dirty="0"/>
              <a:t> integration was used and since concrete and bars were modelled as two separate bodies, the embedded contact element was necessary. This enforced the constraints between two bodies by applying a penalty stiffness value.  For the foundation, the elastic beam was used since no damage was expected. </a:t>
            </a:r>
          </a:p>
          <a:p>
            <a:r>
              <a:rPr lang="en-US" dirty="0"/>
              <a:t>On the right figure the </a:t>
            </a:r>
            <a:r>
              <a:rPr lang="en-US" dirty="0" err="1"/>
              <a:t>zerolength</a:t>
            </a:r>
            <a:r>
              <a:rPr lang="en-US" dirty="0"/>
              <a:t> contact element can be seen which simulates the frame-infill interaction, by applying a penalty in the normal and tangential directions, and the friction coefficient.</a:t>
            </a:r>
          </a:p>
        </p:txBody>
      </p:sp>
      <p:sp>
        <p:nvSpPr>
          <p:cNvPr id="4" name="Slide Number Placeholder 3"/>
          <p:cNvSpPr>
            <a:spLocks noGrp="1"/>
          </p:cNvSpPr>
          <p:nvPr>
            <p:ph type="sldNum" sz="quarter" idx="5"/>
          </p:nvPr>
        </p:nvSpPr>
        <p:spPr/>
        <p:txBody>
          <a:bodyPr/>
          <a:lstStyle/>
          <a:p>
            <a:fld id="{41564941-FC41-4356-81A4-CD378F122061}" type="slidenum">
              <a:rPr lang="en-GB" smtClean="0"/>
              <a:t>9</a:t>
            </a:fld>
            <a:endParaRPr lang="en-GB"/>
          </a:p>
        </p:txBody>
      </p:sp>
    </p:spTree>
    <p:extLst>
      <p:ext uri="{BB962C8B-B14F-4D97-AF65-F5344CB8AC3E}">
        <p14:creationId xmlns:p14="http://schemas.microsoft.com/office/powerpoint/2010/main" val="2737621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effectLst/>
                <a:latin typeface="Arial" panose="020B0604020202020204" pitchFamily="34" charset="0"/>
              </a:rPr>
              <a:t>For masonry and concrete the Damage Tension Compression constitutive model was used. It is based on the continuum damage mechanics. This model introduces two failure criteria for tensile and compressive stress states as well as two scalar damage indexes, allowing the description of different behaviors under tension and compression. In the table some parameters for the bricks are reported, such as tensile and compressive strength of the material and the fracture energies. </a:t>
            </a:r>
            <a:r>
              <a:rPr lang="en-GB" b="0" i="0" dirty="0">
                <a:effectLst/>
                <a:latin typeface="Arial" panose="020B0604020202020204" pitchFamily="34" charset="0"/>
              </a:rPr>
              <a:t>These energies can be calculated with the formulations shown here. For the reinforcement the well known model Steel02 was used with the hardening set equal to 1%.</a:t>
            </a:r>
            <a:endParaRPr lang="en-US" b="0" i="0" dirty="0">
              <a:effectLst/>
              <a:latin typeface="Arial" panose="020B0604020202020204" pitchFamily="34" charset="0"/>
            </a:endParaRPr>
          </a:p>
          <a:p>
            <a:r>
              <a:rPr lang="en-US" b="0" i="0" dirty="0">
                <a:effectLst/>
                <a:latin typeface="Arial" panose="020B0604020202020204" pitchFamily="34" charset="0"/>
              </a:rPr>
              <a:t>The analysis settings and conditions are listed on the right column, just to show that the analysis is totally under the control of the user. For example, to decrease the computational time the Krylov-Newton algorithm was chosen to solve the non-linear equation, since in this case the stiffness is always the same.</a:t>
            </a:r>
          </a:p>
          <a:p>
            <a:r>
              <a:rPr lang="en-US" b="0" i="0" dirty="0">
                <a:effectLst/>
                <a:latin typeface="Arial" panose="020B0604020202020204" pitchFamily="34" charset="0"/>
              </a:rPr>
              <a:t>Also, a partition was used that allowed to run the analysis with more than one processors simultaneously and to decrease the computational time.</a:t>
            </a:r>
          </a:p>
          <a:p>
            <a:r>
              <a:rPr lang="en-US" b="0" i="0" dirty="0">
                <a:effectLst/>
                <a:latin typeface="Arial" panose="020B0604020202020204" pitchFamily="34" charset="0"/>
              </a:rPr>
              <a:t>At the end, a simple pushover analysis was performed. The base of the frame was fixed, then a constant vertical load was applied to the frame and finally an horizontal force increasing monotonically was applied as well. The displacement of the top of the frame was measured and plotted as a function of the reaction force at the base.</a:t>
            </a:r>
            <a:endParaRPr lang="en-US" dirty="0"/>
          </a:p>
        </p:txBody>
      </p:sp>
      <p:sp>
        <p:nvSpPr>
          <p:cNvPr id="4" name="Slide Number Placeholder 3"/>
          <p:cNvSpPr>
            <a:spLocks noGrp="1"/>
          </p:cNvSpPr>
          <p:nvPr>
            <p:ph type="sldNum" sz="quarter" idx="5"/>
          </p:nvPr>
        </p:nvSpPr>
        <p:spPr/>
        <p:txBody>
          <a:bodyPr/>
          <a:lstStyle/>
          <a:p>
            <a:fld id="{41564941-FC41-4356-81A4-CD378F122061}" type="slidenum">
              <a:rPr lang="en-GB" smtClean="0"/>
              <a:t>10</a:t>
            </a:fld>
            <a:endParaRPr lang="en-GB"/>
          </a:p>
        </p:txBody>
      </p:sp>
    </p:spTree>
    <p:extLst>
      <p:ext uri="{BB962C8B-B14F-4D97-AF65-F5344CB8AC3E}">
        <p14:creationId xmlns:p14="http://schemas.microsoft.com/office/powerpoint/2010/main" val="39613863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effectLst/>
                <a:latin typeface="Arial" panose="020B0604020202020204" pitchFamily="34" charset="0"/>
              </a:rPr>
              <a:t>As an experimental background, two sets of specimens were considered from </a:t>
            </a:r>
            <a:r>
              <a:rPr lang="en-US" b="0" i="0" dirty="0" err="1">
                <a:effectLst/>
                <a:latin typeface="Arial" panose="020B0604020202020204" pitchFamily="34" charset="0"/>
              </a:rPr>
              <a:t>Cavaleri</a:t>
            </a:r>
            <a:r>
              <a:rPr lang="en-US" b="0" i="0" dirty="0">
                <a:effectLst/>
                <a:latin typeface="Arial" panose="020B0604020202020204" pitchFamily="34" charset="0"/>
              </a:rPr>
              <a:t>, Di Trapani, 2014 and Mehrabi et. Al, 1996: they will be referenced to as Dataset 1 and Dataset 2, respectively. In particular, these experiments were chosen due to their completeness of information and variety of cases. In Dataset 1 RC frames arranged with different types of masonry are considered: calcarenite, clay and lightweight concrete masonry. The specimens from Dataset 2 were representative since they combined different complicated failure mechanisms such as the shear failure of columns, the diagonal crack, the corner crushing with cracks in the infills and the slip at the joints</a:t>
            </a:r>
            <a:endParaRPr lang="en-US" dirty="0"/>
          </a:p>
        </p:txBody>
      </p:sp>
      <p:sp>
        <p:nvSpPr>
          <p:cNvPr id="4" name="Slide Number Placeholder 3"/>
          <p:cNvSpPr>
            <a:spLocks noGrp="1"/>
          </p:cNvSpPr>
          <p:nvPr>
            <p:ph type="sldNum" sz="quarter" idx="5"/>
          </p:nvPr>
        </p:nvSpPr>
        <p:spPr/>
        <p:txBody>
          <a:bodyPr/>
          <a:lstStyle/>
          <a:p>
            <a:fld id="{41564941-FC41-4356-81A4-CD378F122061}" type="slidenum">
              <a:rPr lang="en-GB" smtClean="0"/>
              <a:t>11</a:t>
            </a:fld>
            <a:endParaRPr lang="en-GB"/>
          </a:p>
        </p:txBody>
      </p:sp>
    </p:spTree>
    <p:extLst>
      <p:ext uri="{BB962C8B-B14F-4D97-AF65-F5344CB8AC3E}">
        <p14:creationId xmlns:p14="http://schemas.microsoft.com/office/powerpoint/2010/main" val="30310875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9E473D-3F20-CF11-495A-5AAC28C8BB7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CAE72FDD-7C7D-5FA2-2FE2-3E6CDD431ED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5108D3C-E558-69C8-2319-45271A522CFE}"/>
              </a:ext>
            </a:extLst>
          </p:cNvPr>
          <p:cNvSpPr>
            <a:spLocks noGrp="1"/>
          </p:cNvSpPr>
          <p:nvPr>
            <p:ph type="dt" sz="half" idx="10"/>
          </p:nvPr>
        </p:nvSpPr>
        <p:spPr/>
        <p:txBody>
          <a:bodyPr/>
          <a:lstStyle/>
          <a:p>
            <a:fld id="{3AC44D94-603B-4DD0-A6A2-92599191C5EF}" type="datetimeFigureOut">
              <a:rPr lang="en-GB" smtClean="0"/>
              <a:t>27/06/2022</a:t>
            </a:fld>
            <a:endParaRPr lang="en-GB"/>
          </a:p>
        </p:txBody>
      </p:sp>
      <p:sp>
        <p:nvSpPr>
          <p:cNvPr id="5" name="Footer Placeholder 4">
            <a:extLst>
              <a:ext uri="{FF2B5EF4-FFF2-40B4-BE49-F238E27FC236}">
                <a16:creationId xmlns:a16="http://schemas.microsoft.com/office/drawing/2014/main" id="{8ED8FE86-9D6D-3DA2-83AB-D0F6ACD2FC3D}"/>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2E7C90AD-0D2D-C430-495C-7A490D1E9952}"/>
              </a:ext>
            </a:extLst>
          </p:cNvPr>
          <p:cNvSpPr>
            <a:spLocks noGrp="1"/>
          </p:cNvSpPr>
          <p:nvPr>
            <p:ph type="sldNum" sz="quarter" idx="12"/>
          </p:nvPr>
        </p:nvSpPr>
        <p:spPr/>
        <p:txBody>
          <a:bodyPr/>
          <a:lstStyle/>
          <a:p>
            <a:fld id="{2985CA65-B7CD-4B2C-A0B8-E26DFAFDD168}" type="slidenum">
              <a:rPr lang="en-GB" smtClean="0"/>
              <a:t>‹N›</a:t>
            </a:fld>
            <a:endParaRPr lang="en-GB"/>
          </a:p>
        </p:txBody>
      </p:sp>
    </p:spTree>
    <p:extLst>
      <p:ext uri="{BB962C8B-B14F-4D97-AF65-F5344CB8AC3E}">
        <p14:creationId xmlns:p14="http://schemas.microsoft.com/office/powerpoint/2010/main" val="29055217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8A269E-91C1-DEEC-7069-B4E10DA0FE93}"/>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C4521EA-19ED-19D6-BF57-577DA53E093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2431873-F8C8-C361-F4A6-D70ADF36DF3F}"/>
              </a:ext>
            </a:extLst>
          </p:cNvPr>
          <p:cNvSpPr>
            <a:spLocks noGrp="1"/>
          </p:cNvSpPr>
          <p:nvPr>
            <p:ph type="dt" sz="half" idx="10"/>
          </p:nvPr>
        </p:nvSpPr>
        <p:spPr/>
        <p:txBody>
          <a:bodyPr/>
          <a:lstStyle/>
          <a:p>
            <a:fld id="{3AC44D94-603B-4DD0-A6A2-92599191C5EF}" type="datetimeFigureOut">
              <a:rPr lang="en-GB" smtClean="0"/>
              <a:t>27/06/2022</a:t>
            </a:fld>
            <a:endParaRPr lang="en-GB"/>
          </a:p>
        </p:txBody>
      </p:sp>
      <p:sp>
        <p:nvSpPr>
          <p:cNvPr id="5" name="Footer Placeholder 4">
            <a:extLst>
              <a:ext uri="{FF2B5EF4-FFF2-40B4-BE49-F238E27FC236}">
                <a16:creationId xmlns:a16="http://schemas.microsoft.com/office/drawing/2014/main" id="{6A406DB3-45B7-C25B-F6FA-5E42B83FF70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1619B24-2712-398F-30B6-40BA2BC1F77D}"/>
              </a:ext>
            </a:extLst>
          </p:cNvPr>
          <p:cNvSpPr>
            <a:spLocks noGrp="1"/>
          </p:cNvSpPr>
          <p:nvPr>
            <p:ph type="sldNum" sz="quarter" idx="12"/>
          </p:nvPr>
        </p:nvSpPr>
        <p:spPr/>
        <p:txBody>
          <a:bodyPr/>
          <a:lstStyle/>
          <a:p>
            <a:fld id="{2985CA65-B7CD-4B2C-A0B8-E26DFAFDD168}" type="slidenum">
              <a:rPr lang="en-GB" smtClean="0"/>
              <a:t>‹N›</a:t>
            </a:fld>
            <a:endParaRPr lang="en-GB"/>
          </a:p>
        </p:txBody>
      </p:sp>
    </p:spTree>
    <p:extLst>
      <p:ext uri="{BB962C8B-B14F-4D97-AF65-F5344CB8AC3E}">
        <p14:creationId xmlns:p14="http://schemas.microsoft.com/office/powerpoint/2010/main" val="29252742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B140D09-D3A6-BEFE-B04F-1681D5B4C81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063F180-E8E9-F2C2-9C19-7AD11691818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E0A1874-4DDB-FD02-A941-D65E1ACF4D46}"/>
              </a:ext>
            </a:extLst>
          </p:cNvPr>
          <p:cNvSpPr>
            <a:spLocks noGrp="1"/>
          </p:cNvSpPr>
          <p:nvPr>
            <p:ph type="dt" sz="half" idx="10"/>
          </p:nvPr>
        </p:nvSpPr>
        <p:spPr/>
        <p:txBody>
          <a:bodyPr/>
          <a:lstStyle/>
          <a:p>
            <a:fld id="{3AC44D94-603B-4DD0-A6A2-92599191C5EF}" type="datetimeFigureOut">
              <a:rPr lang="en-GB" smtClean="0"/>
              <a:t>27/06/2022</a:t>
            </a:fld>
            <a:endParaRPr lang="en-GB"/>
          </a:p>
        </p:txBody>
      </p:sp>
      <p:sp>
        <p:nvSpPr>
          <p:cNvPr id="5" name="Footer Placeholder 4">
            <a:extLst>
              <a:ext uri="{FF2B5EF4-FFF2-40B4-BE49-F238E27FC236}">
                <a16:creationId xmlns:a16="http://schemas.microsoft.com/office/drawing/2014/main" id="{12600C4A-7139-729C-79DE-7BB5CFF4E05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47E37F5-6511-03AC-F447-05C66DF10D3C}"/>
              </a:ext>
            </a:extLst>
          </p:cNvPr>
          <p:cNvSpPr>
            <a:spLocks noGrp="1"/>
          </p:cNvSpPr>
          <p:nvPr>
            <p:ph type="sldNum" sz="quarter" idx="12"/>
          </p:nvPr>
        </p:nvSpPr>
        <p:spPr/>
        <p:txBody>
          <a:bodyPr/>
          <a:lstStyle/>
          <a:p>
            <a:fld id="{2985CA65-B7CD-4B2C-A0B8-E26DFAFDD168}" type="slidenum">
              <a:rPr lang="en-GB" smtClean="0"/>
              <a:t>‹N›</a:t>
            </a:fld>
            <a:endParaRPr lang="en-GB"/>
          </a:p>
        </p:txBody>
      </p:sp>
    </p:spTree>
    <p:extLst>
      <p:ext uri="{BB962C8B-B14F-4D97-AF65-F5344CB8AC3E}">
        <p14:creationId xmlns:p14="http://schemas.microsoft.com/office/powerpoint/2010/main" val="5623893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olo e contenuto">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900" indent="-342900">
              <a:buFont typeface="Wingdings" panose="05000000000000000000" pitchFamily="2" charset="2"/>
              <a:buChar char="Ø"/>
              <a:defRPr/>
            </a:lvl1pPr>
            <a:lvl2pPr marL="742950" indent="-285750">
              <a:buFont typeface="Wingdings" panose="05000000000000000000" pitchFamily="2" charset="2"/>
              <a:buChar char="Ø"/>
              <a:defRPr/>
            </a:lvl2pPr>
            <a:lvl3pPr marL="1143000" indent="-228600">
              <a:buFont typeface="Wingdings" panose="05000000000000000000" pitchFamily="2" charset="2"/>
              <a:buChar char="Ø"/>
              <a:defRPr/>
            </a:lvl3pPr>
            <a:lvl4pPr marL="1600200" indent="-228600">
              <a:buFont typeface="Wingdings" panose="05000000000000000000" pitchFamily="2" charset="2"/>
              <a:buChar char="Ø"/>
              <a:defRPr/>
            </a:lvl4pPr>
            <a:lvl5pPr marL="2057400" indent="-228600">
              <a:buFont typeface="Wingdings" panose="05000000000000000000" pitchFamily="2" charset="2"/>
              <a:buChar char="Ø"/>
              <a:defRPr/>
            </a:lvl5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6" name="Slide Number Placeholder 5"/>
          <p:cNvSpPr>
            <a:spLocks noGrp="1"/>
          </p:cNvSpPr>
          <p:nvPr>
            <p:ph type="sldNum" sz="quarter" idx="12"/>
          </p:nvPr>
        </p:nvSpPr>
        <p:spPr/>
        <p:txBody>
          <a:bodyPr/>
          <a:lstStyle/>
          <a:p>
            <a:fld id="{D6C43D34-2C1C-48BE-A1E0-CFA9AC7FEC3F}" type="slidenum">
              <a:rPr lang="en-GB" smtClean="0"/>
              <a:t>‹N›</a:t>
            </a:fld>
            <a:endParaRPr lang="en-GB" dirty="0"/>
          </a:p>
        </p:txBody>
      </p:sp>
      <p:sp>
        <p:nvSpPr>
          <p:cNvPr id="4" name="Titolo 3"/>
          <p:cNvSpPr>
            <a:spLocks noGrp="1"/>
          </p:cNvSpPr>
          <p:nvPr>
            <p:ph type="title"/>
          </p:nvPr>
        </p:nvSpPr>
        <p:spPr/>
        <p:txBody>
          <a:bodyPr/>
          <a:lstStyle/>
          <a:p>
            <a:r>
              <a:rPr lang="it-IT"/>
              <a:t>Fare clic per modificare lo stile del titolo</a:t>
            </a:r>
            <a:endParaRPr lang="en-GB"/>
          </a:p>
        </p:txBody>
      </p:sp>
    </p:spTree>
    <p:extLst>
      <p:ext uri="{BB962C8B-B14F-4D97-AF65-F5344CB8AC3E}">
        <p14:creationId xmlns:p14="http://schemas.microsoft.com/office/powerpoint/2010/main" val="3739984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8CF120-E647-358B-55FC-8119E252531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8B79147-11A6-23A7-675E-7B73B0AE910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AE9510A-3937-5876-1CD4-80A64527EFC1}"/>
              </a:ext>
            </a:extLst>
          </p:cNvPr>
          <p:cNvSpPr>
            <a:spLocks noGrp="1"/>
          </p:cNvSpPr>
          <p:nvPr>
            <p:ph type="dt" sz="half" idx="10"/>
          </p:nvPr>
        </p:nvSpPr>
        <p:spPr/>
        <p:txBody>
          <a:bodyPr/>
          <a:lstStyle/>
          <a:p>
            <a:fld id="{3AC44D94-603B-4DD0-A6A2-92599191C5EF}" type="datetimeFigureOut">
              <a:rPr lang="en-GB" smtClean="0"/>
              <a:t>27/06/2022</a:t>
            </a:fld>
            <a:endParaRPr lang="en-GB"/>
          </a:p>
        </p:txBody>
      </p:sp>
      <p:sp>
        <p:nvSpPr>
          <p:cNvPr id="5" name="Footer Placeholder 4">
            <a:extLst>
              <a:ext uri="{FF2B5EF4-FFF2-40B4-BE49-F238E27FC236}">
                <a16:creationId xmlns:a16="http://schemas.microsoft.com/office/drawing/2014/main" id="{F9881EA9-258C-D857-8BF2-68B31F45CD4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D194C1B-6334-C5DB-5403-EAEB8D28BC7A}"/>
              </a:ext>
            </a:extLst>
          </p:cNvPr>
          <p:cNvSpPr>
            <a:spLocks noGrp="1"/>
          </p:cNvSpPr>
          <p:nvPr>
            <p:ph type="sldNum" sz="quarter" idx="12"/>
          </p:nvPr>
        </p:nvSpPr>
        <p:spPr/>
        <p:txBody>
          <a:bodyPr/>
          <a:lstStyle/>
          <a:p>
            <a:fld id="{2985CA65-B7CD-4B2C-A0B8-E26DFAFDD168}" type="slidenum">
              <a:rPr lang="en-GB" smtClean="0"/>
              <a:t>‹N›</a:t>
            </a:fld>
            <a:endParaRPr lang="en-GB"/>
          </a:p>
        </p:txBody>
      </p:sp>
    </p:spTree>
    <p:extLst>
      <p:ext uri="{BB962C8B-B14F-4D97-AF65-F5344CB8AC3E}">
        <p14:creationId xmlns:p14="http://schemas.microsoft.com/office/powerpoint/2010/main" val="37517693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752B1C-D19D-5108-0555-2E55F9DD3E6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E9D35BF-165D-C225-38B7-70D3746CF48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E4B34BB-84DF-8B99-CBF6-7AD813ABA073}"/>
              </a:ext>
            </a:extLst>
          </p:cNvPr>
          <p:cNvSpPr>
            <a:spLocks noGrp="1"/>
          </p:cNvSpPr>
          <p:nvPr>
            <p:ph type="dt" sz="half" idx="10"/>
          </p:nvPr>
        </p:nvSpPr>
        <p:spPr/>
        <p:txBody>
          <a:bodyPr/>
          <a:lstStyle/>
          <a:p>
            <a:fld id="{3AC44D94-603B-4DD0-A6A2-92599191C5EF}" type="datetimeFigureOut">
              <a:rPr lang="en-GB" smtClean="0"/>
              <a:t>27/06/2022</a:t>
            </a:fld>
            <a:endParaRPr lang="en-GB"/>
          </a:p>
        </p:txBody>
      </p:sp>
      <p:sp>
        <p:nvSpPr>
          <p:cNvPr id="5" name="Footer Placeholder 4">
            <a:extLst>
              <a:ext uri="{FF2B5EF4-FFF2-40B4-BE49-F238E27FC236}">
                <a16:creationId xmlns:a16="http://schemas.microsoft.com/office/drawing/2014/main" id="{7B1F5D67-B766-6E97-217B-9BB15E9C667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7412B60-4E15-B93A-5933-936951DA7603}"/>
              </a:ext>
            </a:extLst>
          </p:cNvPr>
          <p:cNvSpPr>
            <a:spLocks noGrp="1"/>
          </p:cNvSpPr>
          <p:nvPr>
            <p:ph type="sldNum" sz="quarter" idx="12"/>
          </p:nvPr>
        </p:nvSpPr>
        <p:spPr/>
        <p:txBody>
          <a:bodyPr/>
          <a:lstStyle/>
          <a:p>
            <a:fld id="{2985CA65-B7CD-4B2C-A0B8-E26DFAFDD168}" type="slidenum">
              <a:rPr lang="en-GB" smtClean="0"/>
              <a:t>‹N›</a:t>
            </a:fld>
            <a:endParaRPr lang="en-GB"/>
          </a:p>
        </p:txBody>
      </p:sp>
    </p:spTree>
    <p:extLst>
      <p:ext uri="{BB962C8B-B14F-4D97-AF65-F5344CB8AC3E}">
        <p14:creationId xmlns:p14="http://schemas.microsoft.com/office/powerpoint/2010/main" val="37127988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9E8F4E-D4AA-2A39-BE65-8CE69B8C983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E896CFD-70FC-98AE-C0C2-D106AD61F4E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E954A0D-4FA6-3407-F373-61C777F2E68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B59D5B6-CB5E-47ED-DFD6-34B71D700D3F}"/>
              </a:ext>
            </a:extLst>
          </p:cNvPr>
          <p:cNvSpPr>
            <a:spLocks noGrp="1"/>
          </p:cNvSpPr>
          <p:nvPr>
            <p:ph type="dt" sz="half" idx="10"/>
          </p:nvPr>
        </p:nvSpPr>
        <p:spPr/>
        <p:txBody>
          <a:bodyPr/>
          <a:lstStyle/>
          <a:p>
            <a:fld id="{3AC44D94-603B-4DD0-A6A2-92599191C5EF}" type="datetimeFigureOut">
              <a:rPr lang="en-GB" smtClean="0"/>
              <a:t>27/06/2022</a:t>
            </a:fld>
            <a:endParaRPr lang="en-GB"/>
          </a:p>
        </p:txBody>
      </p:sp>
      <p:sp>
        <p:nvSpPr>
          <p:cNvPr id="6" name="Footer Placeholder 5">
            <a:extLst>
              <a:ext uri="{FF2B5EF4-FFF2-40B4-BE49-F238E27FC236}">
                <a16:creationId xmlns:a16="http://schemas.microsoft.com/office/drawing/2014/main" id="{1D201624-6552-077F-280F-3F93C59DD4A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6341504-7E98-6DE9-5B10-7E83DF6F37FF}"/>
              </a:ext>
            </a:extLst>
          </p:cNvPr>
          <p:cNvSpPr>
            <a:spLocks noGrp="1"/>
          </p:cNvSpPr>
          <p:nvPr>
            <p:ph type="sldNum" sz="quarter" idx="12"/>
          </p:nvPr>
        </p:nvSpPr>
        <p:spPr/>
        <p:txBody>
          <a:bodyPr/>
          <a:lstStyle/>
          <a:p>
            <a:fld id="{2985CA65-B7CD-4B2C-A0B8-E26DFAFDD168}" type="slidenum">
              <a:rPr lang="en-GB" smtClean="0"/>
              <a:t>‹N›</a:t>
            </a:fld>
            <a:endParaRPr lang="en-GB"/>
          </a:p>
        </p:txBody>
      </p:sp>
    </p:spTree>
    <p:extLst>
      <p:ext uri="{BB962C8B-B14F-4D97-AF65-F5344CB8AC3E}">
        <p14:creationId xmlns:p14="http://schemas.microsoft.com/office/powerpoint/2010/main" val="23593230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59AD03-8FFC-6F22-0ADB-5226C454477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68F9662-4225-347F-B57C-89E58E3F82D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83507F0-0C79-BA74-0FD8-EA0AA61D72A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E742E71-DAD7-047C-B8F0-C23E02D96F7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87EAAD6-7B4C-EE92-7459-5F19643AA75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6ABF0411-E873-A5ED-77B5-5A36BF80FF25}"/>
              </a:ext>
            </a:extLst>
          </p:cNvPr>
          <p:cNvSpPr>
            <a:spLocks noGrp="1"/>
          </p:cNvSpPr>
          <p:nvPr>
            <p:ph type="dt" sz="half" idx="10"/>
          </p:nvPr>
        </p:nvSpPr>
        <p:spPr/>
        <p:txBody>
          <a:bodyPr/>
          <a:lstStyle/>
          <a:p>
            <a:fld id="{3AC44D94-603B-4DD0-A6A2-92599191C5EF}" type="datetimeFigureOut">
              <a:rPr lang="en-GB" smtClean="0"/>
              <a:t>27/06/2022</a:t>
            </a:fld>
            <a:endParaRPr lang="en-GB"/>
          </a:p>
        </p:txBody>
      </p:sp>
      <p:sp>
        <p:nvSpPr>
          <p:cNvPr id="8" name="Footer Placeholder 7">
            <a:extLst>
              <a:ext uri="{FF2B5EF4-FFF2-40B4-BE49-F238E27FC236}">
                <a16:creationId xmlns:a16="http://schemas.microsoft.com/office/drawing/2014/main" id="{879D3783-CA3F-B5EF-E28D-0CB29A58E63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379EE59B-BFBA-4D3D-1DFA-847E87BF1D6B}"/>
              </a:ext>
            </a:extLst>
          </p:cNvPr>
          <p:cNvSpPr>
            <a:spLocks noGrp="1"/>
          </p:cNvSpPr>
          <p:nvPr>
            <p:ph type="sldNum" sz="quarter" idx="12"/>
          </p:nvPr>
        </p:nvSpPr>
        <p:spPr/>
        <p:txBody>
          <a:bodyPr/>
          <a:lstStyle/>
          <a:p>
            <a:fld id="{2985CA65-B7CD-4B2C-A0B8-E26DFAFDD168}" type="slidenum">
              <a:rPr lang="en-GB" smtClean="0"/>
              <a:t>‹N›</a:t>
            </a:fld>
            <a:endParaRPr lang="en-GB"/>
          </a:p>
        </p:txBody>
      </p:sp>
    </p:spTree>
    <p:extLst>
      <p:ext uri="{BB962C8B-B14F-4D97-AF65-F5344CB8AC3E}">
        <p14:creationId xmlns:p14="http://schemas.microsoft.com/office/powerpoint/2010/main" val="38817901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DB0A53-4263-5B6F-22DB-EA507B661410}"/>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8DA6544-1B2A-F6DC-2C88-F70821046541}"/>
              </a:ext>
            </a:extLst>
          </p:cNvPr>
          <p:cNvSpPr>
            <a:spLocks noGrp="1"/>
          </p:cNvSpPr>
          <p:nvPr>
            <p:ph type="dt" sz="half" idx="10"/>
          </p:nvPr>
        </p:nvSpPr>
        <p:spPr/>
        <p:txBody>
          <a:bodyPr/>
          <a:lstStyle/>
          <a:p>
            <a:fld id="{3AC44D94-603B-4DD0-A6A2-92599191C5EF}" type="datetimeFigureOut">
              <a:rPr lang="en-GB" smtClean="0"/>
              <a:t>27/06/2022</a:t>
            </a:fld>
            <a:endParaRPr lang="en-GB"/>
          </a:p>
        </p:txBody>
      </p:sp>
      <p:sp>
        <p:nvSpPr>
          <p:cNvPr id="4" name="Footer Placeholder 3">
            <a:extLst>
              <a:ext uri="{FF2B5EF4-FFF2-40B4-BE49-F238E27FC236}">
                <a16:creationId xmlns:a16="http://schemas.microsoft.com/office/drawing/2014/main" id="{1E87ECF4-4826-323C-75A8-093A91D7D71D}"/>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2889632-7703-CFC3-2ADF-FCAA2BE46202}"/>
              </a:ext>
            </a:extLst>
          </p:cNvPr>
          <p:cNvSpPr>
            <a:spLocks noGrp="1"/>
          </p:cNvSpPr>
          <p:nvPr>
            <p:ph type="sldNum" sz="quarter" idx="12"/>
          </p:nvPr>
        </p:nvSpPr>
        <p:spPr/>
        <p:txBody>
          <a:bodyPr/>
          <a:lstStyle/>
          <a:p>
            <a:fld id="{2985CA65-B7CD-4B2C-A0B8-E26DFAFDD168}" type="slidenum">
              <a:rPr lang="en-GB" smtClean="0"/>
              <a:t>‹N›</a:t>
            </a:fld>
            <a:endParaRPr lang="en-GB"/>
          </a:p>
        </p:txBody>
      </p:sp>
    </p:spTree>
    <p:extLst>
      <p:ext uri="{BB962C8B-B14F-4D97-AF65-F5344CB8AC3E}">
        <p14:creationId xmlns:p14="http://schemas.microsoft.com/office/powerpoint/2010/main" val="40005853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95F3047-7C6F-F0C1-C401-BEAE5C4C9F17}"/>
              </a:ext>
            </a:extLst>
          </p:cNvPr>
          <p:cNvSpPr>
            <a:spLocks noGrp="1"/>
          </p:cNvSpPr>
          <p:nvPr>
            <p:ph type="dt" sz="half" idx="10"/>
          </p:nvPr>
        </p:nvSpPr>
        <p:spPr/>
        <p:txBody>
          <a:bodyPr/>
          <a:lstStyle/>
          <a:p>
            <a:fld id="{3AC44D94-603B-4DD0-A6A2-92599191C5EF}" type="datetimeFigureOut">
              <a:rPr lang="en-GB" smtClean="0"/>
              <a:t>27/06/2022</a:t>
            </a:fld>
            <a:endParaRPr lang="en-GB"/>
          </a:p>
        </p:txBody>
      </p:sp>
      <p:sp>
        <p:nvSpPr>
          <p:cNvPr id="3" name="Footer Placeholder 2">
            <a:extLst>
              <a:ext uri="{FF2B5EF4-FFF2-40B4-BE49-F238E27FC236}">
                <a16:creationId xmlns:a16="http://schemas.microsoft.com/office/drawing/2014/main" id="{3D0D37FC-D65C-983D-F041-06C7D4C05D2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A1EC45BC-8A1D-128D-9D4D-618291407F51}"/>
              </a:ext>
            </a:extLst>
          </p:cNvPr>
          <p:cNvSpPr>
            <a:spLocks noGrp="1"/>
          </p:cNvSpPr>
          <p:nvPr>
            <p:ph type="sldNum" sz="quarter" idx="12"/>
          </p:nvPr>
        </p:nvSpPr>
        <p:spPr/>
        <p:txBody>
          <a:bodyPr/>
          <a:lstStyle/>
          <a:p>
            <a:fld id="{2985CA65-B7CD-4B2C-A0B8-E26DFAFDD168}" type="slidenum">
              <a:rPr lang="en-GB" smtClean="0"/>
              <a:t>‹N›</a:t>
            </a:fld>
            <a:endParaRPr lang="en-GB"/>
          </a:p>
        </p:txBody>
      </p:sp>
    </p:spTree>
    <p:extLst>
      <p:ext uri="{BB962C8B-B14F-4D97-AF65-F5344CB8AC3E}">
        <p14:creationId xmlns:p14="http://schemas.microsoft.com/office/powerpoint/2010/main" val="4764851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7D2515-3FBB-040B-418C-C1B96044F01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0439E5C-490A-14FB-E0C6-8E6BE522C70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0B11A27-581B-62BD-429D-69B05691974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6EDF88-70CA-884C-3234-7E73F6B55A34}"/>
              </a:ext>
            </a:extLst>
          </p:cNvPr>
          <p:cNvSpPr>
            <a:spLocks noGrp="1"/>
          </p:cNvSpPr>
          <p:nvPr>
            <p:ph type="dt" sz="half" idx="10"/>
          </p:nvPr>
        </p:nvSpPr>
        <p:spPr/>
        <p:txBody>
          <a:bodyPr/>
          <a:lstStyle/>
          <a:p>
            <a:fld id="{3AC44D94-603B-4DD0-A6A2-92599191C5EF}" type="datetimeFigureOut">
              <a:rPr lang="en-GB" smtClean="0"/>
              <a:t>27/06/2022</a:t>
            </a:fld>
            <a:endParaRPr lang="en-GB"/>
          </a:p>
        </p:txBody>
      </p:sp>
      <p:sp>
        <p:nvSpPr>
          <p:cNvPr id="6" name="Footer Placeholder 5">
            <a:extLst>
              <a:ext uri="{FF2B5EF4-FFF2-40B4-BE49-F238E27FC236}">
                <a16:creationId xmlns:a16="http://schemas.microsoft.com/office/drawing/2014/main" id="{770BBE10-4186-48E4-87BB-C1049201C49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88F18E6-3155-978C-473B-80D65CB9D964}"/>
              </a:ext>
            </a:extLst>
          </p:cNvPr>
          <p:cNvSpPr>
            <a:spLocks noGrp="1"/>
          </p:cNvSpPr>
          <p:nvPr>
            <p:ph type="sldNum" sz="quarter" idx="12"/>
          </p:nvPr>
        </p:nvSpPr>
        <p:spPr/>
        <p:txBody>
          <a:bodyPr/>
          <a:lstStyle/>
          <a:p>
            <a:fld id="{2985CA65-B7CD-4B2C-A0B8-E26DFAFDD168}" type="slidenum">
              <a:rPr lang="en-GB" smtClean="0"/>
              <a:t>‹N›</a:t>
            </a:fld>
            <a:endParaRPr lang="en-GB"/>
          </a:p>
        </p:txBody>
      </p:sp>
    </p:spTree>
    <p:extLst>
      <p:ext uri="{BB962C8B-B14F-4D97-AF65-F5344CB8AC3E}">
        <p14:creationId xmlns:p14="http://schemas.microsoft.com/office/powerpoint/2010/main" val="2619220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8C7876-02E4-E83D-D138-54E6774C519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04245BE-855C-4028-F6E6-BD44EB07843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06609BBB-B697-2F18-C557-E692CB2A62A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AD58BA0-9B91-EC84-063B-858235F9CB64}"/>
              </a:ext>
            </a:extLst>
          </p:cNvPr>
          <p:cNvSpPr>
            <a:spLocks noGrp="1"/>
          </p:cNvSpPr>
          <p:nvPr>
            <p:ph type="dt" sz="half" idx="10"/>
          </p:nvPr>
        </p:nvSpPr>
        <p:spPr/>
        <p:txBody>
          <a:bodyPr/>
          <a:lstStyle/>
          <a:p>
            <a:fld id="{3AC44D94-603B-4DD0-A6A2-92599191C5EF}" type="datetimeFigureOut">
              <a:rPr lang="en-GB" smtClean="0"/>
              <a:t>27/06/2022</a:t>
            </a:fld>
            <a:endParaRPr lang="en-GB"/>
          </a:p>
        </p:txBody>
      </p:sp>
      <p:sp>
        <p:nvSpPr>
          <p:cNvPr id="6" name="Footer Placeholder 5">
            <a:extLst>
              <a:ext uri="{FF2B5EF4-FFF2-40B4-BE49-F238E27FC236}">
                <a16:creationId xmlns:a16="http://schemas.microsoft.com/office/drawing/2014/main" id="{F8568026-D0C8-AD78-D634-83C05E80700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93AC3F2-D50D-F4E9-9253-9AECAC37B95B}"/>
              </a:ext>
            </a:extLst>
          </p:cNvPr>
          <p:cNvSpPr>
            <a:spLocks noGrp="1"/>
          </p:cNvSpPr>
          <p:nvPr>
            <p:ph type="sldNum" sz="quarter" idx="12"/>
          </p:nvPr>
        </p:nvSpPr>
        <p:spPr/>
        <p:txBody>
          <a:bodyPr/>
          <a:lstStyle/>
          <a:p>
            <a:fld id="{2985CA65-B7CD-4B2C-A0B8-E26DFAFDD168}" type="slidenum">
              <a:rPr lang="en-GB" smtClean="0"/>
              <a:t>‹N›</a:t>
            </a:fld>
            <a:endParaRPr lang="en-GB"/>
          </a:p>
        </p:txBody>
      </p:sp>
    </p:spTree>
    <p:extLst>
      <p:ext uri="{BB962C8B-B14F-4D97-AF65-F5344CB8AC3E}">
        <p14:creationId xmlns:p14="http://schemas.microsoft.com/office/powerpoint/2010/main" val="9960985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1C5C884-86E3-A7F9-4FD0-833FBBE35DC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2EFCD8B-D9F6-358F-0F48-A62FC401AF4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8368C4A-AB01-11C6-BBE7-1418DC6C13E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C44D94-603B-4DD0-A6A2-92599191C5EF}" type="datetimeFigureOut">
              <a:rPr lang="en-GB" smtClean="0"/>
              <a:t>27/06/2022</a:t>
            </a:fld>
            <a:endParaRPr lang="en-GB"/>
          </a:p>
        </p:txBody>
      </p:sp>
      <p:sp>
        <p:nvSpPr>
          <p:cNvPr id="5" name="Footer Placeholder 4">
            <a:extLst>
              <a:ext uri="{FF2B5EF4-FFF2-40B4-BE49-F238E27FC236}">
                <a16:creationId xmlns:a16="http://schemas.microsoft.com/office/drawing/2014/main" id="{D7AA257F-BCDA-ECA2-0736-0EEE03CBA7F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DE6F32A3-9D8B-4649-58EE-9E33FFFF7D5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85CA65-B7CD-4B2C-A0B8-E26DFAFDD168}" type="slidenum">
              <a:rPr lang="en-GB" smtClean="0"/>
              <a:t>‹N›</a:t>
            </a:fld>
            <a:endParaRPr lang="en-GB"/>
          </a:p>
        </p:txBody>
      </p:sp>
    </p:spTree>
    <p:extLst>
      <p:ext uri="{BB962C8B-B14F-4D97-AF65-F5344CB8AC3E}">
        <p14:creationId xmlns:p14="http://schemas.microsoft.com/office/powerpoint/2010/main" val="21224898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31.emf"/></Relationships>
</file>

<file path=ppt/slides/_rels/slide11.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5.jpeg"/><Relationship Id="rId7" Type="http://schemas.openxmlformats.org/officeDocument/2006/relationships/image" Target="../media/image22.jpeg"/><Relationship Id="rId12" Type="http://schemas.openxmlformats.org/officeDocument/2006/relationships/image" Target="../media/image20.emf"/><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24.png"/><Relationship Id="rId11" Type="http://schemas.openxmlformats.org/officeDocument/2006/relationships/image" Target="../media/image19.png"/><Relationship Id="rId5" Type="http://schemas.openxmlformats.org/officeDocument/2006/relationships/image" Target="../media/image21.png"/><Relationship Id="rId10" Type="http://schemas.openxmlformats.org/officeDocument/2006/relationships/image" Target="../media/image18.png"/><Relationship Id="rId4" Type="http://schemas.openxmlformats.org/officeDocument/2006/relationships/image" Target="../media/image16.emf"/><Relationship Id="rId9" Type="http://schemas.openxmlformats.org/officeDocument/2006/relationships/image" Target="../media/image17.png"/></Relationships>
</file>

<file path=ppt/slides/_rels/slide12.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slideLayout" Target="../slideLayouts/slideLayout12.xml"/><Relationship Id="rId7" Type="http://schemas.openxmlformats.org/officeDocument/2006/relationships/image" Target="../media/image34.png"/><Relationship Id="rId2" Type="http://schemas.openxmlformats.org/officeDocument/2006/relationships/video" Target="../media/media1.wmv"/><Relationship Id="rId1" Type="http://schemas.microsoft.com/office/2007/relationships/media" Target="../media/media1.wmv"/><Relationship Id="rId6" Type="http://schemas.openxmlformats.org/officeDocument/2006/relationships/image" Target="../media/image33.png"/><Relationship Id="rId5" Type="http://schemas.openxmlformats.org/officeDocument/2006/relationships/image" Target="../media/image32.emf"/><Relationship Id="rId4"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14.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5.jpeg"/><Relationship Id="rId7" Type="http://schemas.openxmlformats.org/officeDocument/2006/relationships/image" Target="../media/image20.emf"/><Relationship Id="rId12"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image" Target="../media/image19.png"/><Relationship Id="rId11" Type="http://schemas.openxmlformats.org/officeDocument/2006/relationships/image" Target="../media/image22.jpeg"/><Relationship Id="rId5" Type="http://schemas.openxmlformats.org/officeDocument/2006/relationships/image" Target="../media/image18.png"/><Relationship Id="rId10" Type="http://schemas.openxmlformats.org/officeDocument/2006/relationships/image" Target="../media/image24.png"/><Relationship Id="rId4" Type="http://schemas.openxmlformats.org/officeDocument/2006/relationships/image" Target="../media/image17.png"/><Relationship Id="rId9" Type="http://schemas.openxmlformats.org/officeDocument/2006/relationships/image" Target="../media/image16.emf"/></Relationships>
</file>

<file path=ppt/slides/_rels/slide16.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43.emf"/></Relationships>
</file>

<file path=ppt/slides/_rels/slide17.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15.xml"/><Relationship Id="rId1" Type="http://schemas.openxmlformats.org/officeDocument/2006/relationships/slideLayout" Target="../slideLayouts/slideLayout12.xml"/><Relationship Id="rId4" Type="http://schemas.openxmlformats.org/officeDocument/2006/relationships/image" Target="../media/image45.emf"/></Relationships>
</file>

<file path=ppt/slides/_rels/slide18.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16.emf"/><Relationship Id="rId7" Type="http://schemas.openxmlformats.org/officeDocument/2006/relationships/image" Target="../media/image46.png"/><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image" Target="../media/image54.png"/></Relationships>
</file>

<file path=ppt/slides/_rels/slide19.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notesSlide" Target="../notesSlides/notesSlide17.xml"/><Relationship Id="rId1" Type="http://schemas.openxmlformats.org/officeDocument/2006/relationships/slideLayout" Target="../slideLayouts/slideLayout12.xml"/><Relationship Id="rId4" Type="http://schemas.openxmlformats.org/officeDocument/2006/relationships/image" Target="../media/image48.emf"/></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0.emf"/><Relationship Id="rId3" Type="http://schemas.openxmlformats.org/officeDocument/2006/relationships/image" Target="../media/image15.jpeg"/><Relationship Id="rId7" Type="http://schemas.openxmlformats.org/officeDocument/2006/relationships/image" Target="../media/image19.png"/><Relationship Id="rId12"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12.xml"/><Relationship Id="rId6" Type="http://schemas.openxmlformats.org/officeDocument/2006/relationships/image" Target="../media/image18.png"/><Relationship Id="rId11" Type="http://schemas.openxmlformats.org/officeDocument/2006/relationships/image" Target="../media/image22.jpeg"/><Relationship Id="rId5" Type="http://schemas.openxmlformats.org/officeDocument/2006/relationships/image" Target="../media/image17.png"/><Relationship Id="rId10" Type="http://schemas.openxmlformats.org/officeDocument/2006/relationships/image" Target="../media/image24.png"/><Relationship Id="rId4" Type="http://schemas.openxmlformats.org/officeDocument/2006/relationships/image" Target="../media/image16.emf"/><Relationship Id="rId9" Type="http://schemas.openxmlformats.org/officeDocument/2006/relationships/image" Target="../media/image21.png"/></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3" Type="http://schemas.openxmlformats.org/officeDocument/2006/relationships/notesSlide" Target="../notesSlides/notesSlide1.xml"/><Relationship Id="rId7" Type="http://schemas.openxmlformats.org/officeDocument/2006/relationships/image" Target="../media/image8.png"/><Relationship Id="rId12" Type="http://schemas.openxmlformats.org/officeDocument/2006/relationships/image" Target="../media/image13.jpeg"/><Relationship Id="rId2" Type="http://schemas.openxmlformats.org/officeDocument/2006/relationships/slideLayout" Target="../slideLayouts/slideLayout12.xml"/><Relationship Id="rId1" Type="http://schemas.openxmlformats.org/officeDocument/2006/relationships/themeOverride" Target="../theme/themeOverride1.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themeOverride" Target="../theme/themeOverride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8" Type="http://schemas.openxmlformats.org/officeDocument/2006/relationships/image" Target="../media/image20.emf"/><Relationship Id="rId3" Type="http://schemas.openxmlformats.org/officeDocument/2006/relationships/image" Target="../media/image15.jpeg"/><Relationship Id="rId7" Type="http://schemas.openxmlformats.org/officeDocument/2006/relationships/image" Target="../media/image19.png"/><Relationship Id="rId12"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18.png"/><Relationship Id="rId11" Type="http://schemas.openxmlformats.org/officeDocument/2006/relationships/image" Target="../media/image22.jpeg"/><Relationship Id="rId5" Type="http://schemas.openxmlformats.org/officeDocument/2006/relationships/image" Target="../media/image17.png"/><Relationship Id="rId10" Type="http://schemas.openxmlformats.org/officeDocument/2006/relationships/image" Target="../media/image24.png"/><Relationship Id="rId4" Type="http://schemas.openxmlformats.org/officeDocument/2006/relationships/image" Target="../media/image16.emf"/><Relationship Id="rId9" Type="http://schemas.openxmlformats.org/officeDocument/2006/relationships/image" Target="../media/image21.png"/></Relationships>
</file>

<file path=ppt/slides/_rels/slide7.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6.emf"/><Relationship Id="rId7" Type="http://schemas.openxmlformats.org/officeDocument/2006/relationships/image" Target="../media/image20.emf"/><Relationship Id="rId12"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19.png"/><Relationship Id="rId11" Type="http://schemas.openxmlformats.org/officeDocument/2006/relationships/image" Target="../media/image15.jpeg"/><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jpeg"/></Relationships>
</file>

<file path=ppt/slides/_rels/slide8.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6.xml"/><Relationship Id="rId1" Type="http://schemas.openxmlformats.org/officeDocument/2006/relationships/slideLayout" Target="../slideLayouts/slideLayout12.xml"/><Relationship Id="rId5" Type="http://schemas.openxmlformats.org/officeDocument/2006/relationships/image" Target="../media/image27.PNG"/><Relationship Id="rId4" Type="http://schemas.openxmlformats.org/officeDocument/2006/relationships/image" Target="../media/image26.png"/></Relationships>
</file>

<file path=ppt/slides/_rels/slide9.xml.rels><?xml version="1.0" encoding="UTF-8" standalone="yes"?>
<Relationships xmlns="http://schemas.openxmlformats.org/package/2006/relationships"><Relationship Id="rId3" Type="http://schemas.openxmlformats.org/officeDocument/2006/relationships/image" Target="../media/image25.JPG"/><Relationship Id="rId7" Type="http://schemas.openxmlformats.org/officeDocument/2006/relationships/image" Target="../media/image29.jpe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BF905E4E-DA17-42FC-FA6B-8483892E4B5B}"/>
              </a:ext>
            </a:extLst>
          </p:cNvPr>
          <p:cNvSpPr>
            <a:spLocks noGrp="1"/>
          </p:cNvSpPr>
          <p:nvPr>
            <p:ph type="ctrTitle"/>
          </p:nvPr>
        </p:nvSpPr>
        <p:spPr>
          <a:xfrm>
            <a:off x="-1" y="3405530"/>
            <a:ext cx="12113623" cy="763828"/>
          </a:xfrm>
        </p:spPr>
        <p:txBody>
          <a:bodyPr>
            <a:normAutofit fontScale="90000"/>
          </a:bodyPr>
          <a:lstStyle/>
          <a:p>
            <a:r>
              <a:rPr lang="en-US" sz="4400" b="1" dirty="0"/>
              <a:t>Assessment of the additional shear demand due to infills through a refined micromodel</a:t>
            </a:r>
            <a:endParaRPr lang="en-GB" sz="4400" b="1" dirty="0"/>
          </a:p>
        </p:txBody>
      </p:sp>
      <p:sp>
        <p:nvSpPr>
          <p:cNvPr id="13" name="Subtitle 2">
            <a:extLst>
              <a:ext uri="{FF2B5EF4-FFF2-40B4-BE49-F238E27FC236}">
                <a16:creationId xmlns:a16="http://schemas.microsoft.com/office/drawing/2014/main" id="{96592F6E-8D66-3034-A5FF-B2F8A4EDF641}"/>
              </a:ext>
            </a:extLst>
          </p:cNvPr>
          <p:cNvSpPr>
            <a:spLocks noGrp="1"/>
          </p:cNvSpPr>
          <p:nvPr>
            <p:ph type="subTitle" idx="1"/>
          </p:nvPr>
        </p:nvSpPr>
        <p:spPr>
          <a:xfrm>
            <a:off x="1524000" y="4186783"/>
            <a:ext cx="9144000" cy="1599111"/>
          </a:xfrm>
        </p:spPr>
        <p:txBody>
          <a:bodyPr>
            <a:normAutofit/>
          </a:bodyPr>
          <a:lstStyle/>
          <a:p>
            <a:r>
              <a:rPr lang="en-GB" b="1" dirty="0">
                <a:solidFill>
                  <a:srgbClr val="FF0000"/>
                </a:solidFill>
              </a:rPr>
              <a:t>F. Di Trapani</a:t>
            </a:r>
            <a:r>
              <a:rPr lang="en-GB" b="1" baseline="30000" dirty="0">
                <a:solidFill>
                  <a:srgbClr val="FF0000"/>
                </a:solidFill>
              </a:rPr>
              <a:t>1</a:t>
            </a:r>
            <a:r>
              <a:rPr lang="en-GB" dirty="0"/>
              <a:t>, V. Bogatkina</a:t>
            </a:r>
            <a:r>
              <a:rPr lang="en-GB" baseline="30000" dirty="0"/>
              <a:t>1</a:t>
            </a:r>
            <a:r>
              <a:rPr lang="en-GB" dirty="0"/>
              <a:t>, M. Petracca</a:t>
            </a:r>
            <a:r>
              <a:rPr lang="en-GB" baseline="30000" dirty="0"/>
              <a:t>2</a:t>
            </a:r>
            <a:r>
              <a:rPr lang="en-GB" dirty="0"/>
              <a:t>,</a:t>
            </a:r>
            <a:r>
              <a:rPr lang="en-GB" baseline="30000" dirty="0"/>
              <a:t> </a:t>
            </a:r>
            <a:r>
              <a:rPr lang="en-GB" dirty="0"/>
              <a:t>G. Camata</a:t>
            </a:r>
            <a:r>
              <a:rPr lang="en-GB" baseline="30000" dirty="0"/>
              <a:t>3</a:t>
            </a:r>
            <a:endParaRPr lang="en-GB" dirty="0"/>
          </a:p>
          <a:p>
            <a:r>
              <a:rPr lang="en-GB" sz="1800" i="1" dirty="0" err="1"/>
              <a:t>Dipartimento</a:t>
            </a:r>
            <a:r>
              <a:rPr lang="en-GB" sz="1800" i="1" dirty="0"/>
              <a:t> di </a:t>
            </a:r>
            <a:r>
              <a:rPr lang="en-GB" sz="1800" i="1" dirty="0" err="1"/>
              <a:t>Ingegneria</a:t>
            </a:r>
            <a:r>
              <a:rPr lang="en-GB" sz="1800" i="1" dirty="0"/>
              <a:t> </a:t>
            </a:r>
            <a:r>
              <a:rPr lang="en-GB" sz="1800" i="1" dirty="0" err="1"/>
              <a:t>Strutturale</a:t>
            </a:r>
            <a:r>
              <a:rPr lang="en-GB" sz="1800" i="1" dirty="0"/>
              <a:t>, </a:t>
            </a:r>
            <a:r>
              <a:rPr lang="en-GB" sz="1800" i="1" dirty="0" err="1"/>
              <a:t>Edile</a:t>
            </a:r>
            <a:r>
              <a:rPr lang="en-GB" sz="1800" i="1" dirty="0"/>
              <a:t> e </a:t>
            </a:r>
            <a:r>
              <a:rPr lang="en-GB" sz="1800" i="1" dirty="0" err="1"/>
              <a:t>Geotecnica</a:t>
            </a:r>
            <a:r>
              <a:rPr lang="en-GB" sz="1800" i="1" dirty="0"/>
              <a:t>, Politecnico di Torino</a:t>
            </a:r>
            <a:r>
              <a:rPr lang="en-GB" sz="1800" i="1" baseline="30000" dirty="0"/>
              <a:t>1</a:t>
            </a:r>
          </a:p>
          <a:p>
            <a:r>
              <a:rPr lang="en-GB" sz="1800" i="1" dirty="0"/>
              <a:t>ASEDA </a:t>
            </a:r>
            <a:r>
              <a:rPr lang="en-GB" sz="1800" i="1" dirty="0" err="1"/>
              <a:t>Sofware</a:t>
            </a:r>
            <a:r>
              <a:rPr lang="en-GB" sz="1800" i="1" dirty="0"/>
              <a:t>, Pescara</a:t>
            </a:r>
            <a:r>
              <a:rPr lang="en-GB" sz="1800" i="1" baseline="30000" dirty="0"/>
              <a:t>2</a:t>
            </a:r>
          </a:p>
          <a:p>
            <a:r>
              <a:rPr lang="en-GB" sz="1800" i="1" dirty="0" err="1"/>
              <a:t>Universtà</a:t>
            </a:r>
            <a:r>
              <a:rPr lang="en-GB" sz="1800" i="1" dirty="0"/>
              <a:t> G. D’Annunzio di Chieti e Pescara</a:t>
            </a:r>
            <a:r>
              <a:rPr lang="en-GB" sz="1800" i="1" baseline="30000" dirty="0"/>
              <a:t>3</a:t>
            </a:r>
          </a:p>
          <a:p>
            <a:pPr algn="r"/>
            <a:endParaRPr lang="en-GB" sz="2000" baseline="30000" dirty="0"/>
          </a:p>
        </p:txBody>
      </p:sp>
      <p:pic>
        <p:nvPicPr>
          <p:cNvPr id="4" name="Picture 7" descr="Graphical user interface&#10;&#10;Description automatically generated with low confidence">
            <a:extLst>
              <a:ext uri="{FF2B5EF4-FFF2-40B4-BE49-F238E27FC236}">
                <a16:creationId xmlns:a16="http://schemas.microsoft.com/office/drawing/2014/main" id="{031BE73D-0936-AA46-ED95-FC323F87FBA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4067" y="5072285"/>
            <a:ext cx="2599865" cy="763828"/>
          </a:xfrm>
          <a:prstGeom prst="rect">
            <a:avLst/>
          </a:prstGeom>
        </p:spPr>
      </p:pic>
      <p:pic>
        <p:nvPicPr>
          <p:cNvPr id="3" name="Immagine 2" descr="Immagine che contiene testo&#10;&#10;Descrizione generata automaticamente">
            <a:extLst>
              <a:ext uri="{FF2B5EF4-FFF2-40B4-BE49-F238E27FC236}">
                <a16:creationId xmlns:a16="http://schemas.microsoft.com/office/drawing/2014/main" id="{AA8DD6CB-998D-3B03-07CB-51C689A63C2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01885" y="5228183"/>
            <a:ext cx="2075542" cy="763828"/>
          </a:xfrm>
          <a:prstGeom prst="rect">
            <a:avLst/>
          </a:prstGeom>
        </p:spPr>
      </p:pic>
      <p:pic>
        <p:nvPicPr>
          <p:cNvPr id="1026" name="Picture 2" descr="UNIVERSITÀ DEGLI STUDI &quot;GABRIELE D'ANNUNZIO&quot; DI CHIETI-PESCARA - Campus  Orienta Digital">
            <a:extLst>
              <a:ext uri="{FF2B5EF4-FFF2-40B4-BE49-F238E27FC236}">
                <a16:creationId xmlns:a16="http://schemas.microsoft.com/office/drawing/2014/main" id="{AF0DE5BB-FE26-B16C-CCD5-4C8D30F15EF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577427" y="5070553"/>
            <a:ext cx="1505404" cy="1014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61648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2"/>
          </p:nvPr>
        </p:nvSpPr>
        <p:spPr/>
        <p:txBody>
          <a:bodyPr/>
          <a:lstStyle/>
          <a:p>
            <a:fld id="{D6C43D34-2C1C-48BE-A1E0-CFA9AC7FEC3F}" type="slidenum">
              <a:rPr lang="en-GB" smtClean="0"/>
              <a:t>10</a:t>
            </a:fld>
            <a:endParaRPr lang="en-GB" dirty="0"/>
          </a:p>
        </p:txBody>
      </p:sp>
      <p:sp>
        <p:nvSpPr>
          <p:cNvPr id="45" name="Titolo 1">
            <a:extLst>
              <a:ext uri="{FF2B5EF4-FFF2-40B4-BE49-F238E27FC236}">
                <a16:creationId xmlns:a16="http://schemas.microsoft.com/office/drawing/2014/main" id="{4ADE38F1-4804-4C23-9155-BCA73734E22F}"/>
              </a:ext>
            </a:extLst>
          </p:cNvPr>
          <p:cNvSpPr>
            <a:spLocks noGrp="1"/>
          </p:cNvSpPr>
          <p:nvPr>
            <p:ph type="title"/>
          </p:nvPr>
        </p:nvSpPr>
        <p:spPr>
          <a:xfrm>
            <a:off x="274559" y="208052"/>
            <a:ext cx="9292988" cy="386410"/>
          </a:xfrm>
        </p:spPr>
        <p:txBody>
          <a:bodyPr>
            <a:normAutofit fontScale="90000"/>
          </a:bodyPr>
          <a:lstStyle/>
          <a:p>
            <a:r>
              <a:rPr lang="en-GB" dirty="0">
                <a:latin typeface="LM Roman 10" panose="00000500000000000000" pitchFamily="50" charset="0"/>
              </a:rPr>
              <a:t>Refined micro-model</a:t>
            </a:r>
          </a:p>
        </p:txBody>
      </p:sp>
      <p:sp>
        <p:nvSpPr>
          <p:cNvPr id="5" name="Freeform: Shape 4">
            <a:extLst>
              <a:ext uri="{FF2B5EF4-FFF2-40B4-BE49-F238E27FC236}">
                <a16:creationId xmlns:a16="http://schemas.microsoft.com/office/drawing/2014/main" id="{9A29F62A-A7EC-40B0-9239-EF20E2C91944}"/>
              </a:ext>
            </a:extLst>
          </p:cNvPr>
          <p:cNvSpPr/>
          <p:nvPr/>
        </p:nvSpPr>
        <p:spPr>
          <a:xfrm>
            <a:off x="0" y="4628271"/>
            <a:ext cx="416427" cy="2229729"/>
          </a:xfrm>
          <a:custGeom>
            <a:avLst/>
            <a:gdLst>
              <a:gd name="connsiteX0" fmla="*/ 0 w 416427"/>
              <a:gd name="connsiteY0" fmla="*/ 0 h 2229729"/>
              <a:gd name="connsiteX1" fmla="*/ 7622 w 416427"/>
              <a:gd name="connsiteY1" fmla="*/ 0 h 2229729"/>
              <a:gd name="connsiteX2" fmla="*/ 416427 w 416427"/>
              <a:gd name="connsiteY2" fmla="*/ 2229729 h 2229729"/>
              <a:gd name="connsiteX3" fmla="*/ 0 w 416427"/>
              <a:gd name="connsiteY3" fmla="*/ 2229729 h 2229729"/>
            </a:gdLst>
            <a:ahLst/>
            <a:cxnLst>
              <a:cxn ang="0">
                <a:pos x="connsiteX0" y="connsiteY0"/>
              </a:cxn>
              <a:cxn ang="0">
                <a:pos x="connsiteX1" y="connsiteY1"/>
              </a:cxn>
              <a:cxn ang="0">
                <a:pos x="connsiteX2" y="connsiteY2"/>
              </a:cxn>
              <a:cxn ang="0">
                <a:pos x="connsiteX3" y="connsiteY3"/>
              </a:cxn>
            </a:cxnLst>
            <a:rect l="l" t="t" r="r" b="b"/>
            <a:pathLst>
              <a:path w="416427" h="2229729">
                <a:moveTo>
                  <a:pt x="0" y="0"/>
                </a:moveTo>
                <a:lnTo>
                  <a:pt x="7622" y="0"/>
                </a:lnTo>
                <a:lnTo>
                  <a:pt x="416427" y="2229729"/>
                </a:lnTo>
                <a:lnTo>
                  <a:pt x="0" y="2229729"/>
                </a:lnTo>
                <a:close/>
              </a:path>
            </a:pathLst>
          </a:cu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en-US"/>
          </a:p>
        </p:txBody>
      </p:sp>
      <p:sp>
        <p:nvSpPr>
          <p:cNvPr id="11" name="TextBox 10">
            <a:extLst>
              <a:ext uri="{FF2B5EF4-FFF2-40B4-BE49-F238E27FC236}">
                <a16:creationId xmlns:a16="http://schemas.microsoft.com/office/drawing/2014/main" id="{8528CA19-C7C8-4B27-86D7-C1EC4BF2CC3D}"/>
              </a:ext>
            </a:extLst>
          </p:cNvPr>
          <p:cNvSpPr txBox="1"/>
          <p:nvPr/>
        </p:nvSpPr>
        <p:spPr>
          <a:xfrm>
            <a:off x="-661867" y="4920901"/>
            <a:ext cx="5653640" cy="361125"/>
          </a:xfrm>
          <a:prstGeom prst="rect">
            <a:avLst/>
          </a:prstGeom>
          <a:noFill/>
        </p:spPr>
        <p:txBody>
          <a:bodyPr wrap="square" rtlCol="0">
            <a:spAutoFit/>
          </a:bodyPr>
          <a:lstStyle/>
          <a:p>
            <a:pPr algn="ctr">
              <a:lnSpc>
                <a:spcPts val="2160"/>
              </a:lnSpc>
              <a:spcBef>
                <a:spcPct val="0"/>
              </a:spcBef>
            </a:pPr>
            <a:r>
              <a:rPr lang="it-IT" altLang="it-IT" sz="1800" b="1" dirty="0">
                <a:solidFill>
                  <a:srgbClr val="FF0000"/>
                </a:solidFill>
                <a:latin typeface="LM Roman 10" panose="00000500000000000000" pitchFamily="50" charset="0"/>
              </a:rPr>
              <a:t>Analysis Settings and Conditions</a:t>
            </a:r>
          </a:p>
        </p:txBody>
      </p:sp>
      <p:sp>
        <p:nvSpPr>
          <p:cNvPr id="14" name="TextBox 13">
            <a:extLst>
              <a:ext uri="{FF2B5EF4-FFF2-40B4-BE49-F238E27FC236}">
                <a16:creationId xmlns:a16="http://schemas.microsoft.com/office/drawing/2014/main" id="{5CBDF5FF-B7AA-4108-AB64-0CACF5248B99}"/>
              </a:ext>
            </a:extLst>
          </p:cNvPr>
          <p:cNvSpPr txBox="1"/>
          <p:nvPr/>
        </p:nvSpPr>
        <p:spPr>
          <a:xfrm>
            <a:off x="-723258" y="819230"/>
            <a:ext cx="5963033" cy="361125"/>
          </a:xfrm>
          <a:prstGeom prst="rect">
            <a:avLst/>
          </a:prstGeom>
          <a:noFill/>
        </p:spPr>
        <p:txBody>
          <a:bodyPr wrap="square" rtlCol="0">
            <a:spAutoFit/>
          </a:bodyPr>
          <a:lstStyle/>
          <a:p>
            <a:pPr algn="ctr">
              <a:lnSpc>
                <a:spcPts val="2160"/>
              </a:lnSpc>
              <a:spcBef>
                <a:spcPct val="0"/>
              </a:spcBef>
            </a:pPr>
            <a:r>
              <a:rPr lang="it-IT" altLang="it-IT" sz="1800" b="1" dirty="0">
                <a:solidFill>
                  <a:srgbClr val="FF0000"/>
                </a:solidFill>
                <a:latin typeface="LM Roman 10" panose="00000500000000000000" pitchFamily="50" charset="0"/>
              </a:rPr>
              <a:t>Simulation of experimental test</a:t>
            </a:r>
          </a:p>
        </p:txBody>
      </p:sp>
      <p:sp>
        <p:nvSpPr>
          <p:cNvPr id="17" name="TextBox 16">
            <a:extLst>
              <a:ext uri="{FF2B5EF4-FFF2-40B4-BE49-F238E27FC236}">
                <a16:creationId xmlns:a16="http://schemas.microsoft.com/office/drawing/2014/main" id="{2A5B7B64-160C-4F7B-99C0-FF75943E467E}"/>
              </a:ext>
            </a:extLst>
          </p:cNvPr>
          <p:cNvSpPr txBox="1"/>
          <p:nvPr/>
        </p:nvSpPr>
        <p:spPr>
          <a:xfrm>
            <a:off x="506071" y="5208368"/>
            <a:ext cx="5774949" cy="1207382"/>
          </a:xfrm>
          <a:prstGeom prst="rect">
            <a:avLst/>
          </a:prstGeom>
          <a:noFill/>
        </p:spPr>
        <p:txBody>
          <a:bodyPr wrap="square" rtlCol="0">
            <a:spAutoFit/>
          </a:bodyPr>
          <a:lstStyle/>
          <a:p>
            <a:pPr marL="285750" indent="-285750">
              <a:lnSpc>
                <a:spcPts val="2160"/>
              </a:lnSpc>
              <a:spcBef>
                <a:spcPct val="0"/>
              </a:spcBef>
              <a:buFont typeface="Arial" panose="020B0604020202020204" pitchFamily="34" charset="0"/>
              <a:buChar char="•"/>
            </a:pPr>
            <a:r>
              <a:rPr lang="en-US" b="1" i="0" dirty="0">
                <a:effectLst/>
                <a:latin typeface="LM Roman 10" panose="00000500000000000000" pitchFamily="50" charset="0"/>
              </a:rPr>
              <a:t>Analysis Type</a:t>
            </a:r>
            <a:r>
              <a:rPr lang="en-US" b="0" i="0" dirty="0">
                <a:effectLst/>
                <a:latin typeface="LM Roman 10" panose="00000500000000000000" pitchFamily="50" charset="0"/>
              </a:rPr>
              <a:t>:</a:t>
            </a:r>
            <a:r>
              <a:rPr lang="en-US" dirty="0">
                <a:latin typeface="LM Roman 10" panose="00000500000000000000" pitchFamily="50" charset="0"/>
              </a:rPr>
              <a:t> Static</a:t>
            </a:r>
          </a:p>
          <a:p>
            <a:pPr marL="285750" indent="-285750">
              <a:lnSpc>
                <a:spcPts val="2160"/>
              </a:lnSpc>
              <a:spcBef>
                <a:spcPct val="0"/>
              </a:spcBef>
              <a:buFont typeface="Arial" panose="020B0604020202020204" pitchFamily="34" charset="0"/>
              <a:buChar char="•"/>
            </a:pPr>
            <a:r>
              <a:rPr lang="en-US" b="1" i="0" dirty="0">
                <a:effectLst/>
                <a:latin typeface="LM Roman 10" panose="00000500000000000000" pitchFamily="50" charset="0"/>
              </a:rPr>
              <a:t>Constraint Handler: </a:t>
            </a:r>
            <a:r>
              <a:rPr lang="en-US" b="0" i="0" dirty="0">
                <a:effectLst/>
                <a:latin typeface="LM Roman 10" panose="00000500000000000000" pitchFamily="50" charset="0"/>
              </a:rPr>
              <a:t>Transformation method</a:t>
            </a:r>
          </a:p>
          <a:p>
            <a:pPr marL="285750" indent="-285750">
              <a:lnSpc>
                <a:spcPts val="2160"/>
              </a:lnSpc>
              <a:spcBef>
                <a:spcPct val="0"/>
              </a:spcBef>
              <a:buFont typeface="Arial" panose="020B0604020202020204" pitchFamily="34" charset="0"/>
              <a:buChar char="•"/>
            </a:pPr>
            <a:r>
              <a:rPr lang="en-US" b="1" i="0" dirty="0">
                <a:effectLst/>
                <a:latin typeface="LM Roman 10" panose="00000500000000000000" pitchFamily="50" charset="0"/>
              </a:rPr>
              <a:t>Numberer Type:</a:t>
            </a:r>
            <a:r>
              <a:rPr lang="en-US" b="0" i="0" dirty="0">
                <a:effectLst/>
                <a:latin typeface="LM Roman 10" panose="00000500000000000000" pitchFamily="50" charset="0"/>
              </a:rPr>
              <a:t> Parallel Reverse Cuthill-McKee</a:t>
            </a:r>
          </a:p>
          <a:p>
            <a:pPr marL="285750" indent="-285750">
              <a:lnSpc>
                <a:spcPts val="2160"/>
              </a:lnSpc>
              <a:spcBef>
                <a:spcPct val="0"/>
              </a:spcBef>
              <a:buFont typeface="Arial" panose="020B0604020202020204" pitchFamily="34" charset="0"/>
              <a:buChar char="•"/>
            </a:pPr>
            <a:r>
              <a:rPr lang="en-US" b="1" i="0" dirty="0">
                <a:effectLst/>
                <a:latin typeface="LM Roman 10" panose="00000500000000000000" pitchFamily="50" charset="0"/>
              </a:rPr>
              <a:t>System Command: </a:t>
            </a:r>
            <a:r>
              <a:rPr lang="en-US" b="0" i="0" dirty="0">
                <a:effectLst/>
                <a:latin typeface="LM Roman 10" panose="00000500000000000000" pitchFamily="50" charset="0"/>
              </a:rPr>
              <a:t>Mumps</a:t>
            </a:r>
          </a:p>
        </p:txBody>
      </p:sp>
      <p:grpSp>
        <p:nvGrpSpPr>
          <p:cNvPr id="18" name="Group 17">
            <a:extLst>
              <a:ext uri="{FF2B5EF4-FFF2-40B4-BE49-F238E27FC236}">
                <a16:creationId xmlns:a16="http://schemas.microsoft.com/office/drawing/2014/main" id="{0A676493-A6D1-4DEA-ABCB-0AD1FC813CA5}"/>
              </a:ext>
            </a:extLst>
          </p:cNvPr>
          <p:cNvGrpSpPr/>
          <p:nvPr/>
        </p:nvGrpSpPr>
        <p:grpSpPr>
          <a:xfrm>
            <a:off x="1725682" y="1316857"/>
            <a:ext cx="2790047" cy="3305618"/>
            <a:chOff x="6849418" y="4245145"/>
            <a:chExt cx="1801948" cy="2024955"/>
          </a:xfrm>
        </p:grpSpPr>
        <p:pic>
          <p:nvPicPr>
            <p:cNvPr id="33" name="Picture 32">
              <a:extLst>
                <a:ext uri="{FF2B5EF4-FFF2-40B4-BE49-F238E27FC236}">
                  <a16:creationId xmlns:a16="http://schemas.microsoft.com/office/drawing/2014/main" id="{AE2091E5-F66A-40CF-81C6-5B232368AEC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60604" y="4532657"/>
              <a:ext cx="1483200" cy="1702934"/>
            </a:xfrm>
            <a:prstGeom prst="rect">
              <a:avLst/>
            </a:prstGeom>
          </p:spPr>
        </p:pic>
        <p:sp>
          <p:nvSpPr>
            <p:cNvPr id="16" name="Arrow: Down 15">
              <a:extLst>
                <a:ext uri="{FF2B5EF4-FFF2-40B4-BE49-F238E27FC236}">
                  <a16:creationId xmlns:a16="http://schemas.microsoft.com/office/drawing/2014/main" id="{628F500A-F577-440C-A8DF-84EFC0A0614E}"/>
                </a:ext>
              </a:extLst>
            </p:cNvPr>
            <p:cNvSpPr/>
            <p:nvPr/>
          </p:nvSpPr>
          <p:spPr>
            <a:xfrm>
              <a:off x="7153485" y="4245145"/>
              <a:ext cx="183238" cy="271944"/>
            </a:xfrm>
            <a:prstGeom prst="downArrow">
              <a:avLst/>
            </a:prstGeom>
            <a:solidFill>
              <a:srgbClr val="FF0000"/>
            </a:solidFill>
            <a:ln>
              <a:solidFill>
                <a:srgbClr val="FF0000"/>
              </a:solidFill>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20" name="Arrow: Down 19">
              <a:extLst>
                <a:ext uri="{FF2B5EF4-FFF2-40B4-BE49-F238E27FC236}">
                  <a16:creationId xmlns:a16="http://schemas.microsoft.com/office/drawing/2014/main" id="{F59E1FAA-8110-4E73-B354-056165D005F0}"/>
                </a:ext>
              </a:extLst>
            </p:cNvPr>
            <p:cNvSpPr/>
            <p:nvPr/>
          </p:nvSpPr>
          <p:spPr>
            <a:xfrm>
              <a:off x="8468128" y="4245145"/>
              <a:ext cx="183238" cy="271944"/>
            </a:xfrm>
            <a:prstGeom prst="downArrow">
              <a:avLst/>
            </a:prstGeom>
            <a:solidFill>
              <a:srgbClr val="FF0000"/>
            </a:solidFill>
            <a:ln>
              <a:solidFill>
                <a:srgbClr val="FF0000"/>
              </a:solidFill>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21" name="Arrow: Down 20">
              <a:extLst>
                <a:ext uri="{FF2B5EF4-FFF2-40B4-BE49-F238E27FC236}">
                  <a16:creationId xmlns:a16="http://schemas.microsoft.com/office/drawing/2014/main" id="{A4FAE2E6-CBDE-42C5-98B6-3AF7F886E90E}"/>
                </a:ext>
              </a:extLst>
            </p:cNvPr>
            <p:cNvSpPr/>
            <p:nvPr/>
          </p:nvSpPr>
          <p:spPr>
            <a:xfrm rot="16200000">
              <a:off x="6903469" y="4548330"/>
              <a:ext cx="175627" cy="283729"/>
            </a:xfrm>
            <a:prstGeom prst="downArrow">
              <a:avLst/>
            </a:prstGeom>
            <a:solidFill>
              <a:srgbClr val="FF0000"/>
            </a:solidFill>
            <a:ln>
              <a:solidFill>
                <a:srgbClr val="FF0000"/>
              </a:solidFill>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grpSp>
          <p:nvGrpSpPr>
            <p:cNvPr id="22" name="Group 21">
              <a:extLst>
                <a:ext uri="{FF2B5EF4-FFF2-40B4-BE49-F238E27FC236}">
                  <a16:creationId xmlns:a16="http://schemas.microsoft.com/office/drawing/2014/main" id="{32D3B67E-7E1C-4236-AAA9-21B93499D4E3}"/>
                </a:ext>
              </a:extLst>
            </p:cNvPr>
            <p:cNvGrpSpPr/>
            <p:nvPr/>
          </p:nvGrpSpPr>
          <p:grpSpPr>
            <a:xfrm>
              <a:off x="7198346" y="6172972"/>
              <a:ext cx="1407715" cy="97128"/>
              <a:chOff x="7308433" y="5967514"/>
              <a:chExt cx="1237586" cy="89090"/>
            </a:xfrm>
            <a:solidFill>
              <a:srgbClr val="FF0000"/>
            </a:solidFill>
          </p:grpSpPr>
          <p:sp>
            <p:nvSpPr>
              <p:cNvPr id="19" name="Rectangle 18">
                <a:extLst>
                  <a:ext uri="{FF2B5EF4-FFF2-40B4-BE49-F238E27FC236}">
                    <a16:creationId xmlns:a16="http://schemas.microsoft.com/office/drawing/2014/main" id="{10749F01-A65B-4C8C-A87E-65012811CE89}"/>
                  </a:ext>
                </a:extLst>
              </p:cNvPr>
              <p:cNvSpPr/>
              <p:nvPr/>
            </p:nvSpPr>
            <p:spPr>
              <a:xfrm>
                <a:off x="7308433" y="5967515"/>
                <a:ext cx="91466" cy="89089"/>
              </a:xfrm>
              <a:prstGeom prst="rect">
                <a:avLst/>
              </a:prstGeom>
              <a:grpFill/>
              <a:ln>
                <a:solidFill>
                  <a:srgbClr val="FF0000"/>
                </a:solidFill>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57E44142-9DDE-4BCC-A96A-66F54D881307}"/>
                  </a:ext>
                </a:extLst>
              </p:cNvPr>
              <p:cNvSpPr/>
              <p:nvPr/>
            </p:nvSpPr>
            <p:spPr>
              <a:xfrm>
                <a:off x="7452141" y="5967515"/>
                <a:ext cx="91466" cy="89089"/>
              </a:xfrm>
              <a:prstGeom prst="rect">
                <a:avLst/>
              </a:prstGeom>
              <a:grpFill/>
              <a:ln>
                <a:solidFill>
                  <a:srgbClr val="FF0000"/>
                </a:solidFill>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06E71576-0FB3-4F6F-91DF-85C347779397}"/>
                  </a:ext>
                </a:extLst>
              </p:cNvPr>
              <p:cNvSpPr/>
              <p:nvPr/>
            </p:nvSpPr>
            <p:spPr>
              <a:xfrm>
                <a:off x="7593252" y="5967515"/>
                <a:ext cx="91466" cy="89089"/>
              </a:xfrm>
              <a:prstGeom prst="rect">
                <a:avLst/>
              </a:prstGeom>
              <a:grpFill/>
              <a:ln>
                <a:solidFill>
                  <a:srgbClr val="FF0000"/>
                </a:solidFill>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AAF430A-17B3-4BCB-9E8F-233E2C19ED14}"/>
                  </a:ext>
                </a:extLst>
              </p:cNvPr>
              <p:cNvSpPr/>
              <p:nvPr/>
            </p:nvSpPr>
            <p:spPr>
              <a:xfrm>
                <a:off x="7736960" y="5967515"/>
                <a:ext cx="91466" cy="89089"/>
              </a:xfrm>
              <a:prstGeom prst="rect">
                <a:avLst/>
              </a:prstGeom>
              <a:grpFill/>
              <a:ln>
                <a:solidFill>
                  <a:srgbClr val="FF0000"/>
                </a:solidFill>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3E390881-A76D-453D-8D7E-43EBC847F685}"/>
                  </a:ext>
                </a:extLst>
              </p:cNvPr>
              <p:cNvSpPr/>
              <p:nvPr/>
            </p:nvSpPr>
            <p:spPr>
              <a:xfrm>
                <a:off x="7882318" y="5967515"/>
                <a:ext cx="91466" cy="89089"/>
              </a:xfrm>
              <a:prstGeom prst="rect">
                <a:avLst/>
              </a:prstGeom>
              <a:grpFill/>
              <a:ln>
                <a:solidFill>
                  <a:srgbClr val="FF0000"/>
                </a:solidFill>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F1D24F8D-6349-4655-AE4C-F127F20F2026}"/>
                  </a:ext>
                </a:extLst>
              </p:cNvPr>
              <p:cNvSpPr/>
              <p:nvPr/>
            </p:nvSpPr>
            <p:spPr>
              <a:xfrm>
                <a:off x="8026026" y="5967515"/>
                <a:ext cx="91466" cy="89089"/>
              </a:xfrm>
              <a:prstGeom prst="rect">
                <a:avLst/>
              </a:prstGeom>
              <a:grpFill/>
              <a:ln>
                <a:solidFill>
                  <a:srgbClr val="FF0000"/>
                </a:solidFill>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BA054A52-0348-4058-B3E2-896F620D0657}"/>
                  </a:ext>
                </a:extLst>
              </p:cNvPr>
              <p:cNvSpPr/>
              <p:nvPr/>
            </p:nvSpPr>
            <p:spPr>
              <a:xfrm>
                <a:off x="8167137" y="5967515"/>
                <a:ext cx="91466" cy="89089"/>
              </a:xfrm>
              <a:prstGeom prst="rect">
                <a:avLst/>
              </a:prstGeom>
              <a:grpFill/>
              <a:ln>
                <a:solidFill>
                  <a:srgbClr val="FF0000"/>
                </a:solidFill>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13168CA5-642C-4F08-AECF-3906E11533C6}"/>
                  </a:ext>
                </a:extLst>
              </p:cNvPr>
              <p:cNvSpPr/>
              <p:nvPr/>
            </p:nvSpPr>
            <p:spPr>
              <a:xfrm>
                <a:off x="8310845" y="5967515"/>
                <a:ext cx="91466" cy="89089"/>
              </a:xfrm>
              <a:prstGeom prst="rect">
                <a:avLst/>
              </a:prstGeom>
              <a:grpFill/>
              <a:ln>
                <a:solidFill>
                  <a:srgbClr val="FF0000"/>
                </a:solidFill>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42D591D3-4B14-4E1D-91FA-EEE8635A1EEF}"/>
                  </a:ext>
                </a:extLst>
              </p:cNvPr>
              <p:cNvSpPr/>
              <p:nvPr/>
            </p:nvSpPr>
            <p:spPr>
              <a:xfrm>
                <a:off x="8454553" y="5967514"/>
                <a:ext cx="91466" cy="89089"/>
              </a:xfrm>
              <a:prstGeom prst="rect">
                <a:avLst/>
              </a:prstGeom>
              <a:grpFill/>
              <a:ln>
                <a:solidFill>
                  <a:srgbClr val="FF0000"/>
                </a:solidFill>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grpSp>
      </p:grpSp>
      <p:pic>
        <p:nvPicPr>
          <p:cNvPr id="32" name="Picture 31">
            <a:extLst>
              <a:ext uri="{FF2B5EF4-FFF2-40B4-BE49-F238E27FC236}">
                <a16:creationId xmlns:a16="http://schemas.microsoft.com/office/drawing/2014/main" id="{12B5A8B1-09B3-4B01-AE5A-391327D8E15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92604" y="1622627"/>
            <a:ext cx="3650203" cy="2897281"/>
          </a:xfrm>
          <a:prstGeom prst="rect">
            <a:avLst/>
          </a:prstGeom>
        </p:spPr>
      </p:pic>
      <p:sp>
        <p:nvSpPr>
          <p:cNvPr id="40" name="TextBox 39">
            <a:extLst>
              <a:ext uri="{FF2B5EF4-FFF2-40B4-BE49-F238E27FC236}">
                <a16:creationId xmlns:a16="http://schemas.microsoft.com/office/drawing/2014/main" id="{94109CDE-FE6B-4D0D-9250-07127DA67292}"/>
              </a:ext>
            </a:extLst>
          </p:cNvPr>
          <p:cNvSpPr txBox="1"/>
          <p:nvPr/>
        </p:nvSpPr>
        <p:spPr>
          <a:xfrm>
            <a:off x="6096000" y="5175472"/>
            <a:ext cx="5774949" cy="1207382"/>
          </a:xfrm>
          <a:prstGeom prst="rect">
            <a:avLst/>
          </a:prstGeom>
          <a:noFill/>
        </p:spPr>
        <p:txBody>
          <a:bodyPr wrap="square" rtlCol="0">
            <a:spAutoFit/>
          </a:bodyPr>
          <a:lstStyle/>
          <a:p>
            <a:pPr marL="285750" indent="-285750">
              <a:lnSpc>
                <a:spcPts val="2160"/>
              </a:lnSpc>
              <a:spcBef>
                <a:spcPct val="0"/>
              </a:spcBef>
              <a:buFont typeface="Arial" panose="020B0604020202020204" pitchFamily="34" charset="0"/>
              <a:buChar char="•"/>
            </a:pPr>
            <a:r>
              <a:rPr lang="en-US" b="1" i="0" dirty="0">
                <a:effectLst/>
                <a:latin typeface="LM Roman 10" panose="00000500000000000000" pitchFamily="50" charset="0"/>
              </a:rPr>
              <a:t>Solution Algorithm</a:t>
            </a:r>
            <a:r>
              <a:rPr lang="en-US" b="1" dirty="0">
                <a:latin typeface="LM Roman 10" panose="00000500000000000000" pitchFamily="50" charset="0"/>
              </a:rPr>
              <a:t>:</a:t>
            </a:r>
            <a:r>
              <a:rPr lang="en-US" b="1" i="0" dirty="0">
                <a:effectLst/>
                <a:latin typeface="LM Roman 10" panose="00000500000000000000" pitchFamily="50" charset="0"/>
              </a:rPr>
              <a:t> </a:t>
            </a:r>
            <a:r>
              <a:rPr lang="en-US" b="0" i="0" dirty="0">
                <a:effectLst/>
                <a:latin typeface="LM Roman 10" panose="00000500000000000000" pitchFamily="50" charset="0"/>
              </a:rPr>
              <a:t>Krylov-Newton</a:t>
            </a:r>
          </a:p>
          <a:p>
            <a:pPr marL="285750" indent="-285750">
              <a:lnSpc>
                <a:spcPts val="2160"/>
              </a:lnSpc>
              <a:spcBef>
                <a:spcPct val="0"/>
              </a:spcBef>
              <a:buFont typeface="Arial" panose="020B0604020202020204" pitchFamily="34" charset="0"/>
              <a:buChar char="•"/>
            </a:pPr>
            <a:r>
              <a:rPr lang="en-US" b="1" i="0" dirty="0">
                <a:effectLst/>
                <a:latin typeface="LM Roman 10" panose="00000500000000000000" pitchFamily="50" charset="0"/>
              </a:rPr>
              <a:t>Convergence Test: </a:t>
            </a:r>
            <a:r>
              <a:rPr lang="en-US" b="0" i="0" dirty="0">
                <a:effectLst/>
                <a:latin typeface="LM Roman 10" panose="00000500000000000000" pitchFamily="50" charset="0"/>
              </a:rPr>
              <a:t>Norm Displacement Increment</a:t>
            </a:r>
          </a:p>
          <a:p>
            <a:pPr marL="285750" indent="-285750">
              <a:lnSpc>
                <a:spcPts val="2160"/>
              </a:lnSpc>
              <a:spcBef>
                <a:spcPct val="0"/>
              </a:spcBef>
              <a:buFont typeface="Arial" panose="020B0604020202020204" pitchFamily="34" charset="0"/>
              <a:buChar char="•"/>
            </a:pPr>
            <a:r>
              <a:rPr lang="en-US" b="1" i="0" dirty="0">
                <a:effectLst/>
                <a:latin typeface="LM Roman 10" panose="00000500000000000000" pitchFamily="50" charset="0"/>
              </a:rPr>
              <a:t>Adaptive Time Step</a:t>
            </a:r>
          </a:p>
          <a:p>
            <a:pPr marL="285750" indent="-285750">
              <a:lnSpc>
                <a:spcPts val="2160"/>
              </a:lnSpc>
              <a:spcBef>
                <a:spcPct val="0"/>
              </a:spcBef>
              <a:buFont typeface="Arial" panose="020B0604020202020204" pitchFamily="34" charset="0"/>
              <a:buChar char="•"/>
            </a:pPr>
            <a:r>
              <a:rPr lang="en-US" b="1" i="0" dirty="0">
                <a:effectLst/>
                <a:latin typeface="LM Roman 10" panose="00000500000000000000" pitchFamily="50" charset="0"/>
              </a:rPr>
              <a:t>Integrator: </a:t>
            </a:r>
            <a:r>
              <a:rPr lang="en-US" b="0" i="0" dirty="0">
                <a:effectLst/>
                <a:latin typeface="LM Roman 10" panose="00000500000000000000" pitchFamily="50" charset="0"/>
              </a:rPr>
              <a:t>Parallel Displacement Control</a:t>
            </a:r>
            <a:endParaRPr lang="it-IT" altLang="it-IT" sz="1800" b="1" dirty="0">
              <a:latin typeface="LM Roman 10" panose="00000500000000000000" pitchFamily="50" charset="0"/>
            </a:endParaRPr>
          </a:p>
        </p:txBody>
      </p:sp>
    </p:spTree>
    <p:extLst>
      <p:ext uri="{BB962C8B-B14F-4D97-AF65-F5344CB8AC3E}">
        <p14:creationId xmlns:p14="http://schemas.microsoft.com/office/powerpoint/2010/main" val="402030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2"/>
          </p:nvPr>
        </p:nvSpPr>
        <p:spPr/>
        <p:txBody>
          <a:bodyPr/>
          <a:lstStyle/>
          <a:p>
            <a:fld id="{D6C43D34-2C1C-48BE-A1E0-CFA9AC7FEC3F}" type="slidenum">
              <a:rPr lang="en-GB" smtClean="0"/>
              <a:t>11</a:t>
            </a:fld>
            <a:endParaRPr lang="en-GB" dirty="0"/>
          </a:p>
        </p:txBody>
      </p:sp>
      <p:sp>
        <p:nvSpPr>
          <p:cNvPr id="35" name="CasellaDiTesto 34"/>
          <p:cNvSpPr txBox="1"/>
          <p:nvPr/>
        </p:nvSpPr>
        <p:spPr>
          <a:xfrm>
            <a:off x="513805" y="4291087"/>
            <a:ext cx="10894427" cy="1707647"/>
          </a:xfrm>
          <a:prstGeom prst="rect">
            <a:avLst/>
          </a:prstGeom>
          <a:noFill/>
        </p:spPr>
        <p:txBody>
          <a:bodyPr wrap="square" rtlCol="0">
            <a:spAutoFit/>
          </a:bodyPr>
          <a:lstStyle/>
          <a:p>
            <a:pPr>
              <a:lnSpc>
                <a:spcPct val="150000"/>
              </a:lnSpc>
            </a:pPr>
            <a:r>
              <a:rPr lang="en-GB" b="1" dirty="0">
                <a:latin typeface="LM Roman 10" panose="00000500000000000000" pitchFamily="50" charset="0"/>
                <a:cs typeface="Arial" panose="020B0604020202020204" pitchFamily="34" charset="0"/>
              </a:rPr>
              <a:t>Two sets of experimental data:</a:t>
            </a:r>
          </a:p>
          <a:p>
            <a:pPr marL="285750" indent="-285750">
              <a:lnSpc>
                <a:spcPct val="150000"/>
              </a:lnSpc>
              <a:buFont typeface="Arial" panose="020B0604020202020204" pitchFamily="34" charset="0"/>
              <a:buChar char="•"/>
            </a:pPr>
            <a:r>
              <a:rPr lang="en-GB" b="1" dirty="0">
                <a:latin typeface="LM Roman 10" panose="00000500000000000000" pitchFamily="50" charset="0"/>
                <a:cs typeface="Arial" panose="020B0604020202020204" pitchFamily="34" charset="0"/>
              </a:rPr>
              <a:t>Dataset 1: </a:t>
            </a:r>
            <a:r>
              <a:rPr lang="en-GB" dirty="0">
                <a:latin typeface="LM Roman 10" panose="00000500000000000000" pitchFamily="50" charset="0"/>
                <a:cs typeface="Arial" panose="020B0604020202020204" pitchFamily="34" charset="0"/>
              </a:rPr>
              <a:t>S1A, S1B, S1C specimens (Cavaleri and Di Trapani, 2014)</a:t>
            </a:r>
          </a:p>
          <a:p>
            <a:pPr marL="285750" indent="-285750">
              <a:lnSpc>
                <a:spcPct val="150000"/>
              </a:lnSpc>
              <a:buFont typeface="Arial" panose="020B0604020202020204" pitchFamily="34" charset="0"/>
              <a:buChar char="•"/>
            </a:pPr>
            <a:r>
              <a:rPr lang="en-GB" b="1" dirty="0">
                <a:latin typeface="LM Roman 10" panose="00000500000000000000" pitchFamily="50" charset="0"/>
                <a:cs typeface="Arial" panose="020B0604020202020204" pitchFamily="34" charset="0"/>
              </a:rPr>
              <a:t>Dataset 2: </a:t>
            </a:r>
            <a:r>
              <a:rPr lang="en-GB" dirty="0">
                <a:latin typeface="LM Roman 10" panose="00000500000000000000" pitchFamily="50" charset="0"/>
                <a:cs typeface="Arial" panose="020B0604020202020204" pitchFamily="34" charset="0"/>
              </a:rPr>
              <a:t>5, 8, 9 specimens (Mehrabi et al., 1996)</a:t>
            </a:r>
          </a:p>
          <a:p>
            <a:pPr marL="342900" indent="-342900">
              <a:lnSpc>
                <a:spcPct val="150000"/>
              </a:lnSpc>
              <a:buAutoNum type="arabicPeriod"/>
            </a:pPr>
            <a:endParaRPr lang="en-GB" b="1" dirty="0">
              <a:latin typeface="LM Roman 10" panose="00000500000000000000" pitchFamily="50" charset="0"/>
              <a:cs typeface="Arial" panose="020B0604020202020204" pitchFamily="34" charset="0"/>
            </a:endParaRPr>
          </a:p>
        </p:txBody>
      </p:sp>
      <p:sp>
        <p:nvSpPr>
          <p:cNvPr id="25" name="Titolo 1">
            <a:extLst>
              <a:ext uri="{FF2B5EF4-FFF2-40B4-BE49-F238E27FC236}">
                <a16:creationId xmlns:a16="http://schemas.microsoft.com/office/drawing/2014/main" id="{9F80B275-82ED-4096-9E8B-1532447F76BD}"/>
              </a:ext>
            </a:extLst>
          </p:cNvPr>
          <p:cNvSpPr>
            <a:spLocks noGrp="1"/>
          </p:cNvSpPr>
          <p:nvPr>
            <p:ph type="title"/>
          </p:nvPr>
        </p:nvSpPr>
        <p:spPr>
          <a:xfrm>
            <a:off x="274559" y="208052"/>
            <a:ext cx="9292988" cy="386410"/>
          </a:xfrm>
        </p:spPr>
        <p:txBody>
          <a:bodyPr>
            <a:normAutofit fontScale="90000"/>
          </a:bodyPr>
          <a:lstStyle/>
          <a:p>
            <a:r>
              <a:rPr lang="en-GB" dirty="0">
                <a:latin typeface="LM Roman 10" panose="00000500000000000000" pitchFamily="50" charset="0"/>
              </a:rPr>
              <a:t>Model calibration</a:t>
            </a:r>
          </a:p>
        </p:txBody>
      </p:sp>
      <p:sp>
        <p:nvSpPr>
          <p:cNvPr id="31" name="Freeform: Shape 30">
            <a:extLst>
              <a:ext uri="{FF2B5EF4-FFF2-40B4-BE49-F238E27FC236}">
                <a16:creationId xmlns:a16="http://schemas.microsoft.com/office/drawing/2014/main" id="{68A90D2F-8795-4316-BDCF-1B7D51B3F0A5}"/>
              </a:ext>
            </a:extLst>
          </p:cNvPr>
          <p:cNvSpPr/>
          <p:nvPr/>
        </p:nvSpPr>
        <p:spPr>
          <a:xfrm>
            <a:off x="0" y="4628271"/>
            <a:ext cx="416427" cy="2229729"/>
          </a:xfrm>
          <a:custGeom>
            <a:avLst/>
            <a:gdLst>
              <a:gd name="connsiteX0" fmla="*/ 0 w 416427"/>
              <a:gd name="connsiteY0" fmla="*/ 0 h 2229729"/>
              <a:gd name="connsiteX1" fmla="*/ 7622 w 416427"/>
              <a:gd name="connsiteY1" fmla="*/ 0 h 2229729"/>
              <a:gd name="connsiteX2" fmla="*/ 416427 w 416427"/>
              <a:gd name="connsiteY2" fmla="*/ 2229729 h 2229729"/>
              <a:gd name="connsiteX3" fmla="*/ 0 w 416427"/>
              <a:gd name="connsiteY3" fmla="*/ 2229729 h 2229729"/>
            </a:gdLst>
            <a:ahLst/>
            <a:cxnLst>
              <a:cxn ang="0">
                <a:pos x="connsiteX0" y="connsiteY0"/>
              </a:cxn>
              <a:cxn ang="0">
                <a:pos x="connsiteX1" y="connsiteY1"/>
              </a:cxn>
              <a:cxn ang="0">
                <a:pos x="connsiteX2" y="connsiteY2"/>
              </a:cxn>
              <a:cxn ang="0">
                <a:pos x="connsiteX3" y="connsiteY3"/>
              </a:cxn>
            </a:cxnLst>
            <a:rect l="l" t="t" r="r" b="b"/>
            <a:pathLst>
              <a:path w="416427" h="2229729">
                <a:moveTo>
                  <a:pt x="0" y="0"/>
                </a:moveTo>
                <a:lnTo>
                  <a:pt x="7622" y="0"/>
                </a:lnTo>
                <a:lnTo>
                  <a:pt x="416427" y="2229729"/>
                </a:lnTo>
                <a:lnTo>
                  <a:pt x="0" y="2229729"/>
                </a:lnTo>
                <a:close/>
              </a:path>
            </a:pathLst>
          </a:cu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en-US"/>
          </a:p>
        </p:txBody>
      </p:sp>
      <p:pic>
        <p:nvPicPr>
          <p:cNvPr id="144" name="Picture 143">
            <a:extLst>
              <a:ext uri="{FF2B5EF4-FFF2-40B4-BE49-F238E27FC236}">
                <a16:creationId xmlns:a16="http://schemas.microsoft.com/office/drawing/2014/main" id="{15886A9C-F406-4154-BC61-ADD2CE66321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9827" y="1512362"/>
            <a:ext cx="3115095" cy="1589709"/>
          </a:xfrm>
          <a:prstGeom prst="rect">
            <a:avLst/>
          </a:prstGeom>
        </p:spPr>
      </p:pic>
      <p:pic>
        <p:nvPicPr>
          <p:cNvPr id="147" name="Picture 146">
            <a:extLst>
              <a:ext uri="{FF2B5EF4-FFF2-40B4-BE49-F238E27FC236}">
                <a16:creationId xmlns:a16="http://schemas.microsoft.com/office/drawing/2014/main" id="{55EA693E-C124-41BF-9F77-D13097E9B88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0149267" y="1523537"/>
            <a:ext cx="1358737" cy="2216302"/>
          </a:xfrm>
          <a:prstGeom prst="rect">
            <a:avLst/>
          </a:prstGeom>
        </p:spPr>
      </p:pic>
      <p:pic>
        <p:nvPicPr>
          <p:cNvPr id="129" name="Picture 128">
            <a:extLst>
              <a:ext uri="{FF2B5EF4-FFF2-40B4-BE49-F238E27FC236}">
                <a16:creationId xmlns:a16="http://schemas.microsoft.com/office/drawing/2014/main" id="{FE3265F6-EB7A-4BB4-8B1E-10C196A9E124}"/>
              </a:ext>
            </a:extLst>
          </p:cNvPr>
          <p:cNvPicPr>
            <a:picLocks noChangeAspect="1"/>
          </p:cNvPicPr>
          <p:nvPr/>
        </p:nvPicPr>
        <p:blipFill>
          <a:blip r:embed="rId5"/>
          <a:stretch>
            <a:fillRect/>
          </a:stretch>
        </p:blipFill>
        <p:spPr>
          <a:xfrm>
            <a:off x="1011384" y="3194693"/>
            <a:ext cx="2111980" cy="580366"/>
          </a:xfrm>
          <a:prstGeom prst="rect">
            <a:avLst/>
          </a:prstGeom>
        </p:spPr>
      </p:pic>
      <mc:AlternateContent xmlns:mc="http://schemas.openxmlformats.org/markup-compatibility/2006" xmlns:a14="http://schemas.microsoft.com/office/drawing/2010/main">
        <mc:Choice Requires="a14">
          <p:sp>
            <p:nvSpPr>
              <p:cNvPr id="126" name="TextBox 125">
                <a:extLst>
                  <a:ext uri="{FF2B5EF4-FFF2-40B4-BE49-F238E27FC236}">
                    <a16:creationId xmlns:a16="http://schemas.microsoft.com/office/drawing/2014/main" id="{80E215E6-0B66-42B5-9CF5-FF0A3AEFB4A5}"/>
                  </a:ext>
                </a:extLst>
              </p:cNvPr>
              <p:cNvSpPr txBox="1"/>
              <p:nvPr/>
            </p:nvSpPr>
            <p:spPr>
              <a:xfrm>
                <a:off x="8674011" y="2760041"/>
                <a:ext cx="1358737" cy="116347"/>
              </a:xfrm>
              <a:prstGeom prst="rect">
                <a:avLst/>
              </a:prstGeom>
              <a:noFill/>
              <a:ln>
                <a:solidFill>
                  <a:schemeClr val="bg1"/>
                </a:solid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600" i="1" smtClean="0">
                              <a:latin typeface="Cambria Math" panose="02040503050406030204" pitchFamily="18" charset="0"/>
                            </a:rPr>
                          </m:ctrlPr>
                        </m:sSubPr>
                        <m:e>
                          <m:r>
                            <a:rPr lang="en-US" sz="600" b="0" i="1" smtClean="0">
                              <a:latin typeface="Cambria Math" panose="02040503050406030204" pitchFamily="18" charset="0"/>
                            </a:rPr>
                            <m:t>𝑉</m:t>
                          </m:r>
                        </m:e>
                        <m:sub>
                          <m:r>
                            <a:rPr lang="en-US" sz="600" b="0" i="1" smtClean="0">
                              <a:latin typeface="Cambria Math" panose="02040503050406030204" pitchFamily="18" charset="0"/>
                            </a:rPr>
                            <m:t>𝑡𝑜𝑡</m:t>
                          </m:r>
                        </m:sub>
                      </m:sSub>
                      <m:r>
                        <a:rPr lang="en-US" sz="600" b="0" i="1" smtClean="0">
                          <a:latin typeface="Cambria Math" panose="02040503050406030204" pitchFamily="18" charset="0"/>
                        </a:rPr>
                        <m:t>=</m:t>
                      </m:r>
                      <m:r>
                        <a:rPr lang="en-US" sz="600" b="0" i="1" smtClean="0">
                          <a:latin typeface="Cambria Math" panose="02040503050406030204" pitchFamily="18" charset="0"/>
                        </a:rPr>
                        <m:t>𝑉</m:t>
                      </m:r>
                      <m:r>
                        <a:rPr lang="en-US" sz="600" b="0" i="1" smtClean="0">
                          <a:latin typeface="Cambria Math" panose="02040503050406030204" pitchFamily="18" charset="0"/>
                        </a:rPr>
                        <m:t>+</m:t>
                      </m:r>
                      <m:r>
                        <a:rPr lang="en-US" sz="600" b="0" i="1" smtClean="0">
                          <a:latin typeface="Cambria Math" panose="02040503050406030204" pitchFamily="18" charset="0"/>
                        </a:rPr>
                        <m:t>𝑁</m:t>
                      </m:r>
                      <m:func>
                        <m:funcPr>
                          <m:ctrlPr>
                            <a:rPr lang="en-US" sz="600" b="0" i="1" smtClean="0">
                              <a:latin typeface="Cambria Math" panose="02040503050406030204" pitchFamily="18" charset="0"/>
                            </a:rPr>
                          </m:ctrlPr>
                        </m:funcPr>
                        <m:fName>
                          <m:r>
                            <m:rPr>
                              <m:sty m:val="p"/>
                            </m:rPr>
                            <a:rPr lang="en-US" sz="600" b="0" i="0" smtClean="0">
                              <a:latin typeface="Cambria Math" panose="02040503050406030204" pitchFamily="18" charset="0"/>
                            </a:rPr>
                            <m:t>cos</m:t>
                          </m:r>
                        </m:fName>
                        <m:e>
                          <m:r>
                            <a:rPr lang="en-US" sz="600" b="0" i="1" smtClean="0">
                              <a:latin typeface="Cambria Math" panose="02040503050406030204" pitchFamily="18" charset="0"/>
                              <a:ea typeface="Cambria Math" panose="02040503050406030204" pitchFamily="18" charset="0"/>
                            </a:rPr>
                            <m:t>𝜃</m:t>
                          </m:r>
                        </m:e>
                      </m:func>
                      <m:r>
                        <a:rPr lang="en-US" sz="600" b="0" i="1" smtClean="0">
                          <a:latin typeface="Cambria Math" panose="02040503050406030204" pitchFamily="18" charset="0"/>
                        </a:rPr>
                        <m:t>−</m:t>
                      </m:r>
                      <m:r>
                        <a:rPr lang="en-US" sz="600" b="0" i="1" smtClean="0">
                          <a:latin typeface="Cambria Math" panose="02040503050406030204" pitchFamily="18" charset="0"/>
                          <a:ea typeface="Cambria Math" panose="02040503050406030204" pitchFamily="18" charset="0"/>
                        </a:rPr>
                        <m:t>𝜇</m:t>
                      </m:r>
                      <m:r>
                        <a:rPr lang="en-US" sz="600" b="0" i="1" smtClean="0">
                          <a:latin typeface="Cambria Math" panose="02040503050406030204" pitchFamily="18" charset="0"/>
                          <a:ea typeface="Cambria Math" panose="02040503050406030204" pitchFamily="18" charset="0"/>
                        </a:rPr>
                        <m:t>𝑁</m:t>
                      </m:r>
                      <m:func>
                        <m:funcPr>
                          <m:ctrlPr>
                            <a:rPr lang="en-US" sz="600" b="0" i="1" smtClean="0">
                              <a:latin typeface="Cambria Math" panose="02040503050406030204" pitchFamily="18" charset="0"/>
                              <a:ea typeface="Cambria Math" panose="02040503050406030204" pitchFamily="18" charset="0"/>
                            </a:rPr>
                          </m:ctrlPr>
                        </m:funcPr>
                        <m:fName>
                          <m:r>
                            <m:rPr>
                              <m:sty m:val="p"/>
                            </m:rPr>
                            <a:rPr lang="en-US" sz="600" b="0" i="0" smtClean="0">
                              <a:latin typeface="Cambria Math" panose="02040503050406030204" pitchFamily="18" charset="0"/>
                              <a:ea typeface="Cambria Math" panose="02040503050406030204" pitchFamily="18" charset="0"/>
                            </a:rPr>
                            <m:t>sin</m:t>
                          </m:r>
                        </m:fName>
                        <m:e>
                          <m:r>
                            <a:rPr lang="en-US" sz="600" b="0" i="1" smtClean="0">
                              <a:latin typeface="Cambria Math" panose="02040503050406030204" pitchFamily="18" charset="0"/>
                              <a:ea typeface="Cambria Math" panose="02040503050406030204" pitchFamily="18" charset="0"/>
                            </a:rPr>
                            <m:t>𝜃</m:t>
                          </m:r>
                          <m:f>
                            <m:fPr>
                              <m:ctrlPr>
                                <a:rPr lang="en-US" sz="600" b="0" i="1" smtClean="0">
                                  <a:latin typeface="Cambria Math" panose="02040503050406030204" pitchFamily="18" charset="0"/>
                                  <a:ea typeface="Cambria Math" panose="02040503050406030204" pitchFamily="18" charset="0"/>
                                </a:rPr>
                              </m:ctrlPr>
                            </m:fPr>
                            <m:num>
                              <m:r>
                                <a:rPr lang="en-US" sz="600" b="0" i="1" smtClean="0">
                                  <a:latin typeface="Cambria Math" panose="02040503050406030204" pitchFamily="18" charset="0"/>
                                  <a:ea typeface="Cambria Math" panose="02040503050406030204" pitchFamily="18" charset="0"/>
                                </a:rPr>
                                <m:t>𝛼</m:t>
                              </m:r>
                              <m:r>
                                <a:rPr lang="en-US" sz="600" b="0" i="1" smtClean="0">
                                  <a:latin typeface="Cambria Math" panose="02040503050406030204" pitchFamily="18" charset="0"/>
                                  <a:ea typeface="Cambria Math" panose="02040503050406030204" pitchFamily="18" charset="0"/>
                                </a:rPr>
                                <m:t>𝑙</m:t>
                              </m:r>
                            </m:num>
                            <m:den>
                              <m:r>
                                <a:rPr lang="en-US" sz="600" b="0" i="1" smtClean="0">
                                  <a:latin typeface="Cambria Math" panose="02040503050406030204" pitchFamily="18" charset="0"/>
                                  <a:ea typeface="Cambria Math" panose="02040503050406030204" pitchFamily="18" charset="0"/>
                                </a:rPr>
                                <m:t>𝑤</m:t>
                              </m:r>
                            </m:den>
                          </m:f>
                        </m:e>
                      </m:func>
                    </m:oMath>
                  </m:oMathPara>
                </a14:m>
                <a:endParaRPr lang="en-US" sz="600" dirty="0"/>
              </a:p>
            </p:txBody>
          </p:sp>
        </mc:Choice>
        <mc:Fallback xmlns="">
          <p:sp>
            <p:nvSpPr>
              <p:cNvPr id="126" name="TextBox 125">
                <a:extLst>
                  <a:ext uri="{FF2B5EF4-FFF2-40B4-BE49-F238E27FC236}">
                    <a16:creationId xmlns:a16="http://schemas.microsoft.com/office/drawing/2014/main" id="{80E215E6-0B66-42B5-9CF5-FF0A3AEFB4A5}"/>
                  </a:ext>
                </a:extLst>
              </p:cNvPr>
              <p:cNvSpPr txBox="1">
                <a:spLocks noRot="1" noChangeAspect="1" noMove="1" noResize="1" noEditPoints="1" noAdjustHandles="1" noChangeArrowheads="1" noChangeShapeType="1" noTextEdit="1"/>
              </p:cNvSpPr>
              <p:nvPr/>
            </p:nvSpPr>
            <p:spPr>
              <a:xfrm>
                <a:off x="8674011" y="2760041"/>
                <a:ext cx="1358737" cy="116347"/>
              </a:xfrm>
              <a:prstGeom prst="rect">
                <a:avLst/>
              </a:prstGeom>
              <a:blipFill>
                <a:blip r:embed="rId6"/>
                <a:stretch>
                  <a:fillRect t="-4762" b="-57143"/>
                </a:stretch>
              </a:blipFill>
              <a:ln>
                <a:solidFill>
                  <a:schemeClr val="bg1"/>
                </a:solidFill>
              </a:ln>
            </p:spPr>
            <p:txBody>
              <a:bodyPr/>
              <a:lstStyle/>
              <a:p>
                <a:r>
                  <a:rPr lang="en-GB">
                    <a:noFill/>
                  </a:rPr>
                  <a:t> </a:t>
                </a:r>
              </a:p>
            </p:txBody>
          </p:sp>
        </mc:Fallback>
      </mc:AlternateContent>
      <p:sp>
        <p:nvSpPr>
          <p:cNvPr id="127" name="Rectangle 126">
            <a:extLst>
              <a:ext uri="{FF2B5EF4-FFF2-40B4-BE49-F238E27FC236}">
                <a16:creationId xmlns:a16="http://schemas.microsoft.com/office/drawing/2014/main" id="{1713AE11-0DB1-4261-A6F5-0BDC2048D566}"/>
              </a:ext>
            </a:extLst>
          </p:cNvPr>
          <p:cNvSpPr/>
          <p:nvPr/>
        </p:nvSpPr>
        <p:spPr>
          <a:xfrm>
            <a:off x="8674011" y="2742614"/>
            <a:ext cx="1358737" cy="21718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95" name="Group 94">
            <a:extLst>
              <a:ext uri="{FF2B5EF4-FFF2-40B4-BE49-F238E27FC236}">
                <a16:creationId xmlns:a16="http://schemas.microsoft.com/office/drawing/2014/main" id="{FCBCEE2A-D3EE-452D-B2B3-B72DB24F488F}"/>
              </a:ext>
            </a:extLst>
          </p:cNvPr>
          <p:cNvGrpSpPr/>
          <p:nvPr/>
        </p:nvGrpSpPr>
        <p:grpSpPr>
          <a:xfrm>
            <a:off x="8847874" y="1509353"/>
            <a:ext cx="1004122" cy="1146635"/>
            <a:chOff x="8854441" y="1196699"/>
            <a:chExt cx="2255516" cy="2601796"/>
          </a:xfrm>
        </p:grpSpPr>
        <p:grpSp>
          <p:nvGrpSpPr>
            <p:cNvPr id="116" name="Group 115">
              <a:extLst>
                <a:ext uri="{FF2B5EF4-FFF2-40B4-BE49-F238E27FC236}">
                  <a16:creationId xmlns:a16="http://schemas.microsoft.com/office/drawing/2014/main" id="{66B322F6-4936-4337-B4A2-C4DD99A4E491}"/>
                </a:ext>
              </a:extLst>
            </p:cNvPr>
            <p:cNvGrpSpPr/>
            <p:nvPr/>
          </p:nvGrpSpPr>
          <p:grpSpPr>
            <a:xfrm>
              <a:off x="8854441" y="1196699"/>
              <a:ext cx="2255516" cy="2601796"/>
              <a:chOff x="8854441" y="1196699"/>
              <a:chExt cx="2255516" cy="2601796"/>
            </a:xfrm>
          </p:grpSpPr>
          <p:pic>
            <p:nvPicPr>
              <p:cNvPr id="121" name="Picture 120">
                <a:extLst>
                  <a:ext uri="{FF2B5EF4-FFF2-40B4-BE49-F238E27FC236}">
                    <a16:creationId xmlns:a16="http://schemas.microsoft.com/office/drawing/2014/main" id="{7AEBC082-31B7-4BE8-AF56-1BFA27EA0B8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854443" y="1196699"/>
                <a:ext cx="2255514" cy="2601796"/>
              </a:xfrm>
              <a:prstGeom prst="rect">
                <a:avLst/>
              </a:prstGeom>
            </p:spPr>
          </p:pic>
          <p:grpSp>
            <p:nvGrpSpPr>
              <p:cNvPr id="122" name="Group 121">
                <a:extLst>
                  <a:ext uri="{FF2B5EF4-FFF2-40B4-BE49-F238E27FC236}">
                    <a16:creationId xmlns:a16="http://schemas.microsoft.com/office/drawing/2014/main" id="{DB533594-FDBF-45E1-9FF2-2364A2218035}"/>
                  </a:ext>
                </a:extLst>
              </p:cNvPr>
              <p:cNvGrpSpPr/>
              <p:nvPr/>
            </p:nvGrpSpPr>
            <p:grpSpPr>
              <a:xfrm>
                <a:off x="8854441" y="1645338"/>
                <a:ext cx="231317" cy="227913"/>
                <a:chOff x="8854441" y="1645338"/>
                <a:chExt cx="231317" cy="227913"/>
              </a:xfrm>
            </p:grpSpPr>
            <p:cxnSp>
              <p:nvCxnSpPr>
                <p:cNvPr id="123" name="Straight Connector 122">
                  <a:extLst>
                    <a:ext uri="{FF2B5EF4-FFF2-40B4-BE49-F238E27FC236}">
                      <a16:creationId xmlns:a16="http://schemas.microsoft.com/office/drawing/2014/main" id="{E5FFCA30-D05D-45EF-B5EA-D16808A13F32}"/>
                    </a:ext>
                  </a:extLst>
                </p:cNvPr>
                <p:cNvCxnSpPr>
                  <a:cxnSpLocks/>
                </p:cNvCxnSpPr>
                <p:nvPr/>
              </p:nvCxnSpPr>
              <p:spPr>
                <a:xfrm flipH="1">
                  <a:off x="8854443" y="1645338"/>
                  <a:ext cx="23131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EE514753-A2F4-4FB4-93F8-FC5646F25284}"/>
                    </a:ext>
                  </a:extLst>
                </p:cNvPr>
                <p:cNvCxnSpPr>
                  <a:cxnSpLocks/>
                </p:cNvCxnSpPr>
                <p:nvPr/>
              </p:nvCxnSpPr>
              <p:spPr>
                <a:xfrm flipH="1">
                  <a:off x="8854442" y="1873251"/>
                  <a:ext cx="23131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6C603BDF-046D-46FB-ABE8-697A717D0FD5}"/>
                    </a:ext>
                  </a:extLst>
                </p:cNvPr>
                <p:cNvCxnSpPr>
                  <a:cxnSpLocks/>
                </p:cNvCxnSpPr>
                <p:nvPr/>
              </p:nvCxnSpPr>
              <p:spPr>
                <a:xfrm flipH="1">
                  <a:off x="8854441" y="1765195"/>
                  <a:ext cx="23131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grpSp>
        <p:grpSp>
          <p:nvGrpSpPr>
            <p:cNvPr id="117" name="Group 116">
              <a:extLst>
                <a:ext uri="{FF2B5EF4-FFF2-40B4-BE49-F238E27FC236}">
                  <a16:creationId xmlns:a16="http://schemas.microsoft.com/office/drawing/2014/main" id="{2120FD6F-84A4-4EE4-ADDA-BF9509FC5F50}"/>
                </a:ext>
              </a:extLst>
            </p:cNvPr>
            <p:cNvGrpSpPr/>
            <p:nvPr/>
          </p:nvGrpSpPr>
          <p:grpSpPr>
            <a:xfrm>
              <a:off x="10878640" y="3225801"/>
              <a:ext cx="231317" cy="227913"/>
              <a:chOff x="8854441" y="1645338"/>
              <a:chExt cx="231317" cy="227913"/>
            </a:xfrm>
          </p:grpSpPr>
          <p:cxnSp>
            <p:nvCxnSpPr>
              <p:cNvPr id="118" name="Straight Connector 117">
                <a:extLst>
                  <a:ext uri="{FF2B5EF4-FFF2-40B4-BE49-F238E27FC236}">
                    <a16:creationId xmlns:a16="http://schemas.microsoft.com/office/drawing/2014/main" id="{290149CC-41C2-428A-9B53-99F6CD070915}"/>
                  </a:ext>
                </a:extLst>
              </p:cNvPr>
              <p:cNvCxnSpPr>
                <a:cxnSpLocks/>
              </p:cNvCxnSpPr>
              <p:nvPr/>
            </p:nvCxnSpPr>
            <p:spPr>
              <a:xfrm flipH="1">
                <a:off x="8854443" y="1645338"/>
                <a:ext cx="23131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6B44FE98-45FD-48B6-9379-282367D78306}"/>
                  </a:ext>
                </a:extLst>
              </p:cNvPr>
              <p:cNvCxnSpPr>
                <a:cxnSpLocks/>
              </p:cNvCxnSpPr>
              <p:nvPr/>
            </p:nvCxnSpPr>
            <p:spPr>
              <a:xfrm flipH="1">
                <a:off x="8854442" y="1873251"/>
                <a:ext cx="23131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9F52416A-86A8-431F-BF45-32D5C864AD08}"/>
                  </a:ext>
                </a:extLst>
              </p:cNvPr>
              <p:cNvCxnSpPr>
                <a:cxnSpLocks/>
              </p:cNvCxnSpPr>
              <p:nvPr/>
            </p:nvCxnSpPr>
            <p:spPr>
              <a:xfrm flipH="1">
                <a:off x="8854441" y="1765195"/>
                <a:ext cx="23131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grpSp>
      <p:grpSp>
        <p:nvGrpSpPr>
          <p:cNvPr id="96" name="Group 95">
            <a:extLst>
              <a:ext uri="{FF2B5EF4-FFF2-40B4-BE49-F238E27FC236}">
                <a16:creationId xmlns:a16="http://schemas.microsoft.com/office/drawing/2014/main" id="{EC6463AC-B920-4ADB-B1D6-C2C2F256AA2B}"/>
              </a:ext>
            </a:extLst>
          </p:cNvPr>
          <p:cNvGrpSpPr/>
          <p:nvPr/>
        </p:nvGrpSpPr>
        <p:grpSpPr>
          <a:xfrm>
            <a:off x="8571597" y="1556888"/>
            <a:ext cx="310267" cy="408573"/>
            <a:chOff x="8594801" y="1915921"/>
            <a:chExt cx="310267" cy="408573"/>
          </a:xfrm>
        </p:grpSpPr>
        <p:sp>
          <p:nvSpPr>
            <p:cNvPr id="110" name="TextBox 109">
              <a:extLst>
                <a:ext uri="{FF2B5EF4-FFF2-40B4-BE49-F238E27FC236}">
                  <a16:creationId xmlns:a16="http://schemas.microsoft.com/office/drawing/2014/main" id="{1BA69C18-F1C9-4C49-BD10-664056D542E7}"/>
                </a:ext>
              </a:extLst>
            </p:cNvPr>
            <p:cNvSpPr txBox="1"/>
            <p:nvPr/>
          </p:nvSpPr>
          <p:spPr>
            <a:xfrm>
              <a:off x="8597010" y="1915921"/>
              <a:ext cx="308057" cy="138498"/>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300" dirty="0">
                  <a:latin typeface="LM Roman 10" panose="00000500000000000000" pitchFamily="50" charset="0"/>
                </a:rPr>
                <a:t>Cut 1</a:t>
              </a:r>
            </a:p>
          </p:txBody>
        </p:sp>
        <p:sp>
          <p:nvSpPr>
            <p:cNvPr id="111" name="TextBox 110">
              <a:extLst>
                <a:ext uri="{FF2B5EF4-FFF2-40B4-BE49-F238E27FC236}">
                  <a16:creationId xmlns:a16="http://schemas.microsoft.com/office/drawing/2014/main" id="{A3D1292E-F854-4CCB-8FEB-00230A4A6B52}"/>
                </a:ext>
              </a:extLst>
            </p:cNvPr>
            <p:cNvSpPr txBox="1"/>
            <p:nvPr/>
          </p:nvSpPr>
          <p:spPr>
            <a:xfrm>
              <a:off x="8597011" y="2051209"/>
              <a:ext cx="308057" cy="138498"/>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300" dirty="0">
                  <a:latin typeface="LM Roman 10" panose="00000500000000000000" pitchFamily="50" charset="0"/>
                </a:rPr>
                <a:t>Cut 2</a:t>
              </a:r>
            </a:p>
          </p:txBody>
        </p:sp>
        <p:sp>
          <p:nvSpPr>
            <p:cNvPr id="112" name="TextBox 111">
              <a:extLst>
                <a:ext uri="{FF2B5EF4-FFF2-40B4-BE49-F238E27FC236}">
                  <a16:creationId xmlns:a16="http://schemas.microsoft.com/office/drawing/2014/main" id="{2BCAE4F3-C786-438E-B58C-5CCA01939067}"/>
                </a:ext>
              </a:extLst>
            </p:cNvPr>
            <p:cNvSpPr txBox="1"/>
            <p:nvPr/>
          </p:nvSpPr>
          <p:spPr>
            <a:xfrm>
              <a:off x="8594801" y="2185996"/>
              <a:ext cx="308057" cy="138498"/>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300" dirty="0">
                  <a:latin typeface="LM Roman 10" panose="00000500000000000000" pitchFamily="50" charset="0"/>
                </a:rPr>
                <a:t>Cut 3</a:t>
              </a:r>
            </a:p>
          </p:txBody>
        </p:sp>
        <p:sp>
          <p:nvSpPr>
            <p:cNvPr id="113" name="Rectangle 112">
              <a:extLst>
                <a:ext uri="{FF2B5EF4-FFF2-40B4-BE49-F238E27FC236}">
                  <a16:creationId xmlns:a16="http://schemas.microsoft.com/office/drawing/2014/main" id="{56ACB79E-EC4A-40ED-B94E-EB410EFD829D}"/>
                </a:ext>
              </a:extLst>
            </p:cNvPr>
            <p:cNvSpPr/>
            <p:nvPr/>
          </p:nvSpPr>
          <p:spPr>
            <a:xfrm>
              <a:off x="8659539" y="1944299"/>
              <a:ext cx="148230" cy="81742"/>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4" name="Rectangle 113">
              <a:extLst>
                <a:ext uri="{FF2B5EF4-FFF2-40B4-BE49-F238E27FC236}">
                  <a16:creationId xmlns:a16="http://schemas.microsoft.com/office/drawing/2014/main" id="{6C613C40-751A-4880-B424-B6BBDC27AF82}"/>
                </a:ext>
              </a:extLst>
            </p:cNvPr>
            <p:cNvSpPr/>
            <p:nvPr/>
          </p:nvSpPr>
          <p:spPr>
            <a:xfrm>
              <a:off x="8659895" y="2078881"/>
              <a:ext cx="148230" cy="81742"/>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5" name="Rectangle 114">
              <a:extLst>
                <a:ext uri="{FF2B5EF4-FFF2-40B4-BE49-F238E27FC236}">
                  <a16:creationId xmlns:a16="http://schemas.microsoft.com/office/drawing/2014/main" id="{120BA769-2592-4930-A686-CD828D63F5A5}"/>
                </a:ext>
              </a:extLst>
            </p:cNvPr>
            <p:cNvSpPr/>
            <p:nvPr/>
          </p:nvSpPr>
          <p:spPr>
            <a:xfrm>
              <a:off x="8659539" y="2211993"/>
              <a:ext cx="148230" cy="81742"/>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97" name="Straight Connector 96">
            <a:extLst>
              <a:ext uri="{FF2B5EF4-FFF2-40B4-BE49-F238E27FC236}">
                <a16:creationId xmlns:a16="http://schemas.microsoft.com/office/drawing/2014/main" id="{BDC16930-F4EA-4AFC-951D-E856B2417DA9}"/>
              </a:ext>
            </a:extLst>
          </p:cNvPr>
          <p:cNvCxnSpPr>
            <a:cxnSpLocks/>
            <a:stCxn id="113" idx="3"/>
          </p:cNvCxnSpPr>
          <p:nvPr/>
        </p:nvCxnSpPr>
        <p:spPr>
          <a:xfrm>
            <a:off x="8784565" y="1626137"/>
            <a:ext cx="108380" cy="7833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B4C620C3-930D-42F1-85F6-4A001BD01B1B}"/>
              </a:ext>
            </a:extLst>
          </p:cNvPr>
          <p:cNvCxnSpPr>
            <a:cxnSpLocks/>
            <a:stCxn id="115" idx="3"/>
          </p:cNvCxnSpPr>
          <p:nvPr/>
        </p:nvCxnSpPr>
        <p:spPr>
          <a:xfrm flipV="1">
            <a:off x="8784565" y="1807422"/>
            <a:ext cx="108380" cy="8640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AE085FA4-B777-423D-ABD3-A552DE5817CA}"/>
              </a:ext>
            </a:extLst>
          </p:cNvPr>
          <p:cNvCxnSpPr>
            <a:cxnSpLocks/>
            <a:stCxn id="114" idx="3"/>
          </p:cNvCxnSpPr>
          <p:nvPr/>
        </p:nvCxnSpPr>
        <p:spPr>
          <a:xfrm flipV="1">
            <a:off x="8784921" y="1759894"/>
            <a:ext cx="114442" cy="8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00" name="Group 99">
            <a:extLst>
              <a:ext uri="{FF2B5EF4-FFF2-40B4-BE49-F238E27FC236}">
                <a16:creationId xmlns:a16="http://schemas.microsoft.com/office/drawing/2014/main" id="{D049DD78-1CD4-4A0A-9267-2B3809677A46}"/>
              </a:ext>
            </a:extLst>
          </p:cNvPr>
          <p:cNvGrpSpPr/>
          <p:nvPr/>
        </p:nvGrpSpPr>
        <p:grpSpPr>
          <a:xfrm>
            <a:off x="9851995" y="2250309"/>
            <a:ext cx="310267" cy="408573"/>
            <a:chOff x="8594801" y="1915921"/>
            <a:chExt cx="310267" cy="408573"/>
          </a:xfrm>
        </p:grpSpPr>
        <p:sp>
          <p:nvSpPr>
            <p:cNvPr id="104" name="TextBox 103">
              <a:extLst>
                <a:ext uri="{FF2B5EF4-FFF2-40B4-BE49-F238E27FC236}">
                  <a16:creationId xmlns:a16="http://schemas.microsoft.com/office/drawing/2014/main" id="{CA6E1A55-0E67-4C66-BA44-628DD29FED72}"/>
                </a:ext>
              </a:extLst>
            </p:cNvPr>
            <p:cNvSpPr txBox="1"/>
            <p:nvPr/>
          </p:nvSpPr>
          <p:spPr>
            <a:xfrm>
              <a:off x="8597010" y="1915921"/>
              <a:ext cx="308057" cy="138498"/>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300" dirty="0">
                  <a:latin typeface="LM Roman 10" panose="00000500000000000000" pitchFamily="50" charset="0"/>
                </a:rPr>
                <a:t>Cut 4</a:t>
              </a:r>
            </a:p>
          </p:txBody>
        </p:sp>
        <p:sp>
          <p:nvSpPr>
            <p:cNvPr id="105" name="TextBox 104">
              <a:extLst>
                <a:ext uri="{FF2B5EF4-FFF2-40B4-BE49-F238E27FC236}">
                  <a16:creationId xmlns:a16="http://schemas.microsoft.com/office/drawing/2014/main" id="{18A782FF-88D4-49AE-A9E2-BA4CD85B3350}"/>
                </a:ext>
              </a:extLst>
            </p:cNvPr>
            <p:cNvSpPr txBox="1"/>
            <p:nvPr/>
          </p:nvSpPr>
          <p:spPr>
            <a:xfrm>
              <a:off x="8597011" y="2051209"/>
              <a:ext cx="308057" cy="138498"/>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300" dirty="0">
                  <a:latin typeface="LM Roman 10" panose="00000500000000000000" pitchFamily="50" charset="0"/>
                </a:rPr>
                <a:t>Cut 5</a:t>
              </a:r>
            </a:p>
          </p:txBody>
        </p:sp>
        <p:sp>
          <p:nvSpPr>
            <p:cNvPr id="106" name="TextBox 105">
              <a:extLst>
                <a:ext uri="{FF2B5EF4-FFF2-40B4-BE49-F238E27FC236}">
                  <a16:creationId xmlns:a16="http://schemas.microsoft.com/office/drawing/2014/main" id="{A50A5C58-5B3C-4451-BF35-04A22CBB9703}"/>
                </a:ext>
              </a:extLst>
            </p:cNvPr>
            <p:cNvSpPr txBox="1"/>
            <p:nvPr/>
          </p:nvSpPr>
          <p:spPr>
            <a:xfrm>
              <a:off x="8594801" y="2185996"/>
              <a:ext cx="308057" cy="138498"/>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300" dirty="0">
                  <a:latin typeface="LM Roman 10" panose="00000500000000000000" pitchFamily="50" charset="0"/>
                </a:rPr>
                <a:t>Cut 6</a:t>
              </a:r>
            </a:p>
          </p:txBody>
        </p:sp>
        <p:sp>
          <p:nvSpPr>
            <p:cNvPr id="107" name="Rectangle 106">
              <a:extLst>
                <a:ext uri="{FF2B5EF4-FFF2-40B4-BE49-F238E27FC236}">
                  <a16:creationId xmlns:a16="http://schemas.microsoft.com/office/drawing/2014/main" id="{3C2ED5E0-8466-463C-B5DD-B1FBF06C2084}"/>
                </a:ext>
              </a:extLst>
            </p:cNvPr>
            <p:cNvSpPr/>
            <p:nvPr/>
          </p:nvSpPr>
          <p:spPr>
            <a:xfrm>
              <a:off x="8659539" y="1944299"/>
              <a:ext cx="148230" cy="81742"/>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8" name="Rectangle 107">
              <a:extLst>
                <a:ext uri="{FF2B5EF4-FFF2-40B4-BE49-F238E27FC236}">
                  <a16:creationId xmlns:a16="http://schemas.microsoft.com/office/drawing/2014/main" id="{56F63D3C-71CC-43A3-9766-22D28A7DA7CF}"/>
                </a:ext>
              </a:extLst>
            </p:cNvPr>
            <p:cNvSpPr/>
            <p:nvPr/>
          </p:nvSpPr>
          <p:spPr>
            <a:xfrm>
              <a:off x="8659895" y="2078881"/>
              <a:ext cx="148230" cy="81742"/>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9" name="Rectangle 108">
              <a:extLst>
                <a:ext uri="{FF2B5EF4-FFF2-40B4-BE49-F238E27FC236}">
                  <a16:creationId xmlns:a16="http://schemas.microsoft.com/office/drawing/2014/main" id="{9B09781C-508F-4CE5-AB37-93D08167D5E8}"/>
                </a:ext>
              </a:extLst>
            </p:cNvPr>
            <p:cNvSpPr/>
            <p:nvPr/>
          </p:nvSpPr>
          <p:spPr>
            <a:xfrm>
              <a:off x="8659539" y="2211993"/>
              <a:ext cx="148230" cy="81742"/>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101" name="Straight Connector 100">
            <a:extLst>
              <a:ext uri="{FF2B5EF4-FFF2-40B4-BE49-F238E27FC236}">
                <a16:creationId xmlns:a16="http://schemas.microsoft.com/office/drawing/2014/main" id="{5329F509-C3D2-4D14-B2C3-D010E059F68F}"/>
              </a:ext>
            </a:extLst>
          </p:cNvPr>
          <p:cNvCxnSpPr>
            <a:cxnSpLocks/>
            <a:endCxn id="107" idx="1"/>
          </p:cNvCxnSpPr>
          <p:nvPr/>
        </p:nvCxnSpPr>
        <p:spPr>
          <a:xfrm flipV="1">
            <a:off x="9800506" y="2319558"/>
            <a:ext cx="116227" cy="8671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6797B8A-EE7F-4619-A950-D64B0E83CB11}"/>
              </a:ext>
            </a:extLst>
          </p:cNvPr>
          <p:cNvCxnSpPr>
            <a:cxnSpLocks/>
            <a:endCxn id="109" idx="1"/>
          </p:cNvCxnSpPr>
          <p:nvPr/>
        </p:nvCxnSpPr>
        <p:spPr>
          <a:xfrm>
            <a:off x="9806143" y="2504040"/>
            <a:ext cx="110590" cy="8321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F7120EDF-33D1-4355-AC70-5BD832E3E6BF}"/>
              </a:ext>
            </a:extLst>
          </p:cNvPr>
          <p:cNvCxnSpPr>
            <a:cxnSpLocks/>
            <a:endCxn id="108" idx="1"/>
          </p:cNvCxnSpPr>
          <p:nvPr/>
        </p:nvCxnSpPr>
        <p:spPr>
          <a:xfrm flipV="1">
            <a:off x="9804691" y="2454140"/>
            <a:ext cx="112398" cy="241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94" name="Picture 93">
            <a:extLst>
              <a:ext uri="{FF2B5EF4-FFF2-40B4-BE49-F238E27FC236}">
                <a16:creationId xmlns:a16="http://schemas.microsoft.com/office/drawing/2014/main" id="{709A9548-928D-4775-A1AE-0B1F4C08C1D6}"/>
              </a:ext>
            </a:extLst>
          </p:cNvPr>
          <p:cNvPicPr>
            <a:picLocks noChangeAspect="1"/>
          </p:cNvPicPr>
          <p:nvPr/>
        </p:nvPicPr>
        <p:blipFill>
          <a:blip r:embed="rId8"/>
          <a:stretch>
            <a:fillRect/>
          </a:stretch>
        </p:blipFill>
        <p:spPr>
          <a:xfrm>
            <a:off x="8663979" y="3027572"/>
            <a:ext cx="1378800" cy="739150"/>
          </a:xfrm>
          <a:prstGeom prst="rect">
            <a:avLst/>
          </a:prstGeom>
        </p:spPr>
      </p:pic>
      <p:grpSp>
        <p:nvGrpSpPr>
          <p:cNvPr id="6" name="Group 5">
            <a:extLst>
              <a:ext uri="{FF2B5EF4-FFF2-40B4-BE49-F238E27FC236}">
                <a16:creationId xmlns:a16="http://schemas.microsoft.com/office/drawing/2014/main" id="{329D3272-C837-4956-872A-62149F346B52}"/>
              </a:ext>
            </a:extLst>
          </p:cNvPr>
          <p:cNvGrpSpPr/>
          <p:nvPr/>
        </p:nvGrpSpPr>
        <p:grpSpPr>
          <a:xfrm>
            <a:off x="469127" y="965208"/>
            <a:ext cx="11253743" cy="2910535"/>
            <a:chOff x="469127" y="965208"/>
            <a:chExt cx="11253743" cy="2910535"/>
          </a:xfrm>
        </p:grpSpPr>
        <p:sp>
          <p:nvSpPr>
            <p:cNvPr id="148" name="CasellaDiTesto 16">
              <a:extLst>
                <a:ext uri="{FF2B5EF4-FFF2-40B4-BE49-F238E27FC236}">
                  <a16:creationId xmlns:a16="http://schemas.microsoft.com/office/drawing/2014/main" id="{2C577C18-AD26-428D-8C77-44B9F99CC379}"/>
                </a:ext>
              </a:extLst>
            </p:cNvPr>
            <p:cNvSpPr txBox="1"/>
            <p:nvPr/>
          </p:nvSpPr>
          <p:spPr>
            <a:xfrm>
              <a:off x="469127" y="965208"/>
              <a:ext cx="3240000" cy="369332"/>
            </a:xfrm>
            <a:prstGeom prst="rect">
              <a:avLst/>
            </a:prstGeom>
            <a:noFill/>
          </p:spPr>
          <p:txBody>
            <a:bodyPr wrap="square" rtlCol="0">
              <a:spAutoFit/>
            </a:bodyPr>
            <a:lstStyle/>
            <a:p>
              <a:pPr algn="ctr"/>
              <a:r>
                <a:rPr lang="en-GB" b="1" dirty="0">
                  <a:latin typeface="LM Roman 10" panose="00000500000000000000" pitchFamily="50" charset="0"/>
                  <a:cs typeface="Arial" panose="020B0604020202020204" pitchFamily="34" charset="0"/>
                </a:rPr>
                <a:t>Refined micro</a:t>
              </a:r>
              <a:r>
                <a:rPr lang="en-US" b="1" dirty="0">
                  <a:latin typeface="LM Roman 10" panose="00000500000000000000" pitchFamily="50" charset="0"/>
                  <a:cs typeface="Arial" panose="020B0604020202020204" pitchFamily="34" charset="0"/>
                </a:rPr>
                <a:t>-</a:t>
              </a:r>
              <a:r>
                <a:rPr lang="en-GB" b="1" dirty="0">
                  <a:latin typeface="LM Roman 10" panose="00000500000000000000" pitchFamily="50" charset="0"/>
                  <a:cs typeface="Arial" panose="020B0604020202020204" pitchFamily="34" charset="0"/>
                </a:rPr>
                <a:t>model</a:t>
              </a:r>
            </a:p>
          </p:txBody>
        </p:sp>
        <p:sp>
          <p:nvSpPr>
            <p:cNvPr id="149" name="CasellaDiTesto 17">
              <a:extLst>
                <a:ext uri="{FF2B5EF4-FFF2-40B4-BE49-F238E27FC236}">
                  <a16:creationId xmlns:a16="http://schemas.microsoft.com/office/drawing/2014/main" id="{0B506D73-28A3-419E-AB1B-96CDB5D88DEE}"/>
                </a:ext>
              </a:extLst>
            </p:cNvPr>
            <p:cNvSpPr txBox="1"/>
            <p:nvPr/>
          </p:nvSpPr>
          <p:spPr>
            <a:xfrm>
              <a:off x="4501763" y="965208"/>
              <a:ext cx="3240000" cy="369332"/>
            </a:xfrm>
            <a:prstGeom prst="rect">
              <a:avLst/>
            </a:prstGeom>
            <a:noFill/>
          </p:spPr>
          <p:txBody>
            <a:bodyPr wrap="square" rtlCol="0">
              <a:spAutoFit/>
            </a:bodyPr>
            <a:lstStyle/>
            <a:p>
              <a:pPr algn="ctr"/>
              <a:r>
                <a:rPr lang="en-GB" b="1" dirty="0">
                  <a:latin typeface="LM Roman 10" panose="00000500000000000000" pitchFamily="50" charset="0"/>
                  <a:cs typeface="Arial" panose="020B0604020202020204" pitchFamily="34" charset="0"/>
                </a:rPr>
                <a:t>Model calibration</a:t>
              </a:r>
            </a:p>
          </p:txBody>
        </p:sp>
        <p:sp>
          <p:nvSpPr>
            <p:cNvPr id="150" name="CasellaDiTesto 18">
              <a:extLst>
                <a:ext uri="{FF2B5EF4-FFF2-40B4-BE49-F238E27FC236}">
                  <a16:creationId xmlns:a16="http://schemas.microsoft.com/office/drawing/2014/main" id="{36CBB72F-1021-456D-BD53-906313B56071}"/>
                </a:ext>
              </a:extLst>
            </p:cNvPr>
            <p:cNvSpPr txBox="1"/>
            <p:nvPr/>
          </p:nvSpPr>
          <p:spPr>
            <a:xfrm>
              <a:off x="8482870" y="965208"/>
              <a:ext cx="3240000" cy="369332"/>
            </a:xfrm>
            <a:prstGeom prst="rect">
              <a:avLst/>
            </a:prstGeom>
            <a:noFill/>
          </p:spPr>
          <p:txBody>
            <a:bodyPr wrap="square" rtlCol="0">
              <a:spAutoFit/>
            </a:bodyPr>
            <a:lstStyle/>
            <a:p>
              <a:pPr algn="ctr"/>
              <a:r>
                <a:rPr lang="en-GB" b="1" dirty="0">
                  <a:latin typeface="LM Roman 10" panose="00000500000000000000" pitchFamily="50" charset="0"/>
                  <a:cs typeface="Arial" panose="020B0604020202020204" pitchFamily="34" charset="0"/>
                </a:rPr>
                <a:t>Analytical solution</a:t>
              </a:r>
            </a:p>
          </p:txBody>
        </p:sp>
        <p:sp>
          <p:nvSpPr>
            <p:cNvPr id="152" name="Gallone 42">
              <a:extLst>
                <a:ext uri="{FF2B5EF4-FFF2-40B4-BE49-F238E27FC236}">
                  <a16:creationId xmlns:a16="http://schemas.microsoft.com/office/drawing/2014/main" id="{B657057A-FE79-4880-B4B9-F16134A8CD3D}"/>
                </a:ext>
              </a:extLst>
            </p:cNvPr>
            <p:cNvSpPr/>
            <p:nvPr/>
          </p:nvSpPr>
          <p:spPr>
            <a:xfrm>
              <a:off x="3945791" y="2450519"/>
              <a:ext cx="320301" cy="359082"/>
            </a:xfrm>
            <a:prstGeom prst="chevron">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GB">
                <a:solidFill>
                  <a:schemeClr val="tx1"/>
                </a:solidFill>
              </a:endParaRPr>
            </a:p>
          </p:txBody>
        </p:sp>
        <p:sp>
          <p:nvSpPr>
            <p:cNvPr id="153" name="Gallone 43">
              <a:extLst>
                <a:ext uri="{FF2B5EF4-FFF2-40B4-BE49-F238E27FC236}">
                  <a16:creationId xmlns:a16="http://schemas.microsoft.com/office/drawing/2014/main" id="{3EBD9859-EF59-4AB5-A832-E9EA1C32AA39}"/>
                </a:ext>
              </a:extLst>
            </p:cNvPr>
            <p:cNvSpPr/>
            <p:nvPr/>
          </p:nvSpPr>
          <p:spPr>
            <a:xfrm>
              <a:off x="7949594" y="2450519"/>
              <a:ext cx="320301" cy="359082"/>
            </a:xfrm>
            <a:prstGeom prst="chevron">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GB">
                <a:solidFill>
                  <a:schemeClr val="tx1"/>
                </a:solidFill>
              </a:endParaRPr>
            </a:p>
          </p:txBody>
        </p:sp>
        <p:sp>
          <p:nvSpPr>
            <p:cNvPr id="156" name="Rettangolo arrotondato 40">
              <a:extLst>
                <a:ext uri="{FF2B5EF4-FFF2-40B4-BE49-F238E27FC236}">
                  <a16:creationId xmlns:a16="http://schemas.microsoft.com/office/drawing/2014/main" id="{213B77C2-3FC1-453B-9033-174A03063E81}"/>
                </a:ext>
              </a:extLst>
            </p:cNvPr>
            <p:cNvSpPr/>
            <p:nvPr/>
          </p:nvSpPr>
          <p:spPr>
            <a:xfrm>
              <a:off x="4501763" y="1385091"/>
              <a:ext cx="3240000" cy="2490652"/>
            </a:xfrm>
            <a:prstGeom prst="round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grpSp>
          <p:nvGrpSpPr>
            <p:cNvPr id="133" name="Group 132">
              <a:extLst>
                <a:ext uri="{FF2B5EF4-FFF2-40B4-BE49-F238E27FC236}">
                  <a16:creationId xmlns:a16="http://schemas.microsoft.com/office/drawing/2014/main" id="{B291033C-BC5A-487C-AA64-1B1131D30198}"/>
                </a:ext>
              </a:extLst>
            </p:cNvPr>
            <p:cNvGrpSpPr/>
            <p:nvPr/>
          </p:nvGrpSpPr>
          <p:grpSpPr>
            <a:xfrm>
              <a:off x="4771342" y="3091947"/>
              <a:ext cx="1514645" cy="742622"/>
              <a:chOff x="457587" y="1870909"/>
              <a:chExt cx="3088435" cy="1514243"/>
            </a:xfrm>
          </p:grpSpPr>
          <p:pic>
            <p:nvPicPr>
              <p:cNvPr id="141" name="Picture 140" descr="Diagram&#10;&#10;Description automatically generated">
                <a:extLst>
                  <a:ext uri="{FF2B5EF4-FFF2-40B4-BE49-F238E27FC236}">
                    <a16:creationId xmlns:a16="http://schemas.microsoft.com/office/drawing/2014/main" id="{267D3FFB-1264-40E6-B67C-EB5AA3D577DB}"/>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57587" y="1870909"/>
                <a:ext cx="3088435" cy="1465191"/>
              </a:xfrm>
              <a:prstGeom prst="rect">
                <a:avLst/>
              </a:prstGeom>
            </p:spPr>
          </p:pic>
          <p:sp>
            <p:nvSpPr>
              <p:cNvPr id="142" name="Rectangle 141">
                <a:extLst>
                  <a:ext uri="{FF2B5EF4-FFF2-40B4-BE49-F238E27FC236}">
                    <a16:creationId xmlns:a16="http://schemas.microsoft.com/office/drawing/2014/main" id="{033E7FE5-0F36-4DCD-B26E-4D329EF000B1}"/>
                  </a:ext>
                </a:extLst>
              </p:cNvPr>
              <p:cNvSpPr/>
              <p:nvPr/>
            </p:nvSpPr>
            <p:spPr>
              <a:xfrm>
                <a:off x="1025236" y="3208788"/>
                <a:ext cx="410095" cy="1763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3" name="Rectangle 142">
                <a:extLst>
                  <a:ext uri="{FF2B5EF4-FFF2-40B4-BE49-F238E27FC236}">
                    <a16:creationId xmlns:a16="http://schemas.microsoft.com/office/drawing/2014/main" id="{56C439CD-5FAB-4B0A-B5FB-C7DD8B9560F5}"/>
                  </a:ext>
                </a:extLst>
              </p:cNvPr>
              <p:cNvSpPr/>
              <p:nvPr/>
            </p:nvSpPr>
            <p:spPr>
              <a:xfrm>
                <a:off x="2660731" y="3191992"/>
                <a:ext cx="410095" cy="1763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34" name="Group 133">
              <a:extLst>
                <a:ext uri="{FF2B5EF4-FFF2-40B4-BE49-F238E27FC236}">
                  <a16:creationId xmlns:a16="http://schemas.microsoft.com/office/drawing/2014/main" id="{B411D748-7FDC-4E92-8410-36DA9C88D833}"/>
                </a:ext>
              </a:extLst>
            </p:cNvPr>
            <p:cNvGrpSpPr/>
            <p:nvPr/>
          </p:nvGrpSpPr>
          <p:grpSpPr>
            <a:xfrm>
              <a:off x="4764925" y="1523537"/>
              <a:ext cx="1514645" cy="1541830"/>
              <a:chOff x="451805" y="3400613"/>
              <a:chExt cx="3088435" cy="3143867"/>
            </a:xfrm>
          </p:grpSpPr>
          <p:pic>
            <p:nvPicPr>
              <p:cNvPr id="135" name="Picture 134" descr="A picture containing text, device&#10;&#10;Description automatically generated">
                <a:extLst>
                  <a:ext uri="{FF2B5EF4-FFF2-40B4-BE49-F238E27FC236}">
                    <a16:creationId xmlns:a16="http://schemas.microsoft.com/office/drawing/2014/main" id="{E843A33B-A93B-49BC-83E8-0D30C0C509AD}"/>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51805" y="3400613"/>
                <a:ext cx="3088434" cy="1533448"/>
              </a:xfrm>
              <a:prstGeom prst="rect">
                <a:avLst/>
              </a:prstGeom>
            </p:spPr>
          </p:pic>
          <p:pic>
            <p:nvPicPr>
              <p:cNvPr id="136" name="Picture 135" descr="Diagram&#10;&#10;Description automatically generated">
                <a:extLst>
                  <a:ext uri="{FF2B5EF4-FFF2-40B4-BE49-F238E27FC236}">
                    <a16:creationId xmlns:a16="http://schemas.microsoft.com/office/drawing/2014/main" id="{CAE3A0C6-917C-4A4C-A548-02E11D2B3C10}"/>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51806" y="4998575"/>
                <a:ext cx="3088434" cy="1535590"/>
              </a:xfrm>
              <a:prstGeom prst="rect">
                <a:avLst/>
              </a:prstGeom>
            </p:spPr>
          </p:pic>
          <p:sp>
            <p:nvSpPr>
              <p:cNvPr id="137" name="Rectangle 136">
                <a:extLst>
                  <a:ext uri="{FF2B5EF4-FFF2-40B4-BE49-F238E27FC236}">
                    <a16:creationId xmlns:a16="http://schemas.microsoft.com/office/drawing/2014/main" id="{ADBA0719-370D-463B-B07B-053859DD8CD8}"/>
                  </a:ext>
                </a:extLst>
              </p:cNvPr>
              <p:cNvSpPr/>
              <p:nvPr/>
            </p:nvSpPr>
            <p:spPr>
              <a:xfrm>
                <a:off x="942101" y="4784257"/>
                <a:ext cx="410095" cy="1498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8" name="Rectangle 137">
                <a:extLst>
                  <a:ext uri="{FF2B5EF4-FFF2-40B4-BE49-F238E27FC236}">
                    <a16:creationId xmlns:a16="http://schemas.microsoft.com/office/drawing/2014/main" id="{387415D1-CB5B-4333-A4BA-129A57B3B089}"/>
                  </a:ext>
                </a:extLst>
              </p:cNvPr>
              <p:cNvSpPr/>
              <p:nvPr/>
            </p:nvSpPr>
            <p:spPr>
              <a:xfrm>
                <a:off x="2660730" y="4781716"/>
                <a:ext cx="410095" cy="1498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9" name="Rectangle 138">
                <a:extLst>
                  <a:ext uri="{FF2B5EF4-FFF2-40B4-BE49-F238E27FC236}">
                    <a16:creationId xmlns:a16="http://schemas.microsoft.com/office/drawing/2014/main" id="{4AEBD46D-5A24-4553-A81B-6FDE4380607F}"/>
                  </a:ext>
                </a:extLst>
              </p:cNvPr>
              <p:cNvSpPr/>
              <p:nvPr/>
            </p:nvSpPr>
            <p:spPr>
              <a:xfrm>
                <a:off x="2615878" y="6384361"/>
                <a:ext cx="410095" cy="1498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0" name="Rectangle 139">
                <a:extLst>
                  <a:ext uri="{FF2B5EF4-FFF2-40B4-BE49-F238E27FC236}">
                    <a16:creationId xmlns:a16="http://schemas.microsoft.com/office/drawing/2014/main" id="{4F939CFC-8C1A-4E5E-BB6F-E1A89CA6B7CA}"/>
                  </a:ext>
                </a:extLst>
              </p:cNvPr>
              <p:cNvSpPr/>
              <p:nvPr/>
            </p:nvSpPr>
            <p:spPr>
              <a:xfrm>
                <a:off x="942101" y="6394676"/>
                <a:ext cx="410095" cy="1498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132" name="Picture 131">
              <a:extLst>
                <a:ext uri="{FF2B5EF4-FFF2-40B4-BE49-F238E27FC236}">
                  <a16:creationId xmlns:a16="http://schemas.microsoft.com/office/drawing/2014/main" id="{5D41A55C-D88B-4041-A96C-B10073EB6173}"/>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r="50254"/>
            <a:stretch/>
          </p:blipFill>
          <p:spPr>
            <a:xfrm>
              <a:off x="6400993" y="1526876"/>
              <a:ext cx="1088378" cy="2221200"/>
            </a:xfrm>
            <a:prstGeom prst="rect">
              <a:avLst/>
            </a:prstGeom>
          </p:spPr>
        </p:pic>
        <p:sp>
          <p:nvSpPr>
            <p:cNvPr id="155" name="Rettangolo arrotondato 41">
              <a:extLst>
                <a:ext uri="{FF2B5EF4-FFF2-40B4-BE49-F238E27FC236}">
                  <a16:creationId xmlns:a16="http://schemas.microsoft.com/office/drawing/2014/main" id="{E51D63CB-9A5E-4FD1-8038-58AD5B62EDDE}"/>
                </a:ext>
              </a:extLst>
            </p:cNvPr>
            <p:cNvSpPr/>
            <p:nvPr/>
          </p:nvSpPr>
          <p:spPr>
            <a:xfrm>
              <a:off x="8482870" y="1384460"/>
              <a:ext cx="3240000" cy="2491200"/>
            </a:xfrm>
            <a:prstGeom prst="roundRect">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dirty="0"/>
            </a:p>
          </p:txBody>
        </p:sp>
        <p:sp>
          <p:nvSpPr>
            <p:cNvPr id="157" name="Rettangolo arrotondato 39">
              <a:extLst>
                <a:ext uri="{FF2B5EF4-FFF2-40B4-BE49-F238E27FC236}">
                  <a16:creationId xmlns:a16="http://schemas.microsoft.com/office/drawing/2014/main" id="{7D687AC3-ED7C-4A16-98A0-8F755924B94F}"/>
                </a:ext>
              </a:extLst>
            </p:cNvPr>
            <p:cNvSpPr/>
            <p:nvPr/>
          </p:nvSpPr>
          <p:spPr>
            <a:xfrm>
              <a:off x="469127" y="1385091"/>
              <a:ext cx="3240000" cy="2490652"/>
            </a:xfrm>
            <a:prstGeom prst="roundRect">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dirty="0"/>
            </a:p>
          </p:txBody>
        </p:sp>
      </p:grpSp>
    </p:spTree>
    <p:extLst>
      <p:ext uri="{BB962C8B-B14F-4D97-AF65-F5344CB8AC3E}">
        <p14:creationId xmlns:p14="http://schemas.microsoft.com/office/powerpoint/2010/main" val="38292577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2"/>
          </p:nvPr>
        </p:nvSpPr>
        <p:spPr/>
        <p:txBody>
          <a:bodyPr/>
          <a:lstStyle/>
          <a:p>
            <a:fld id="{D6C43D34-2C1C-48BE-A1E0-CFA9AC7FEC3F}" type="slidenum">
              <a:rPr lang="en-GB" smtClean="0"/>
              <a:t>12</a:t>
            </a:fld>
            <a:endParaRPr lang="en-GB" dirty="0"/>
          </a:p>
        </p:txBody>
      </p:sp>
      <p:sp>
        <p:nvSpPr>
          <p:cNvPr id="3" name="Titolo 1">
            <a:extLst>
              <a:ext uri="{FF2B5EF4-FFF2-40B4-BE49-F238E27FC236}">
                <a16:creationId xmlns:a16="http://schemas.microsoft.com/office/drawing/2014/main" id="{1B1A38CD-11F3-439A-8C89-D576F6713B1A}"/>
              </a:ext>
            </a:extLst>
          </p:cNvPr>
          <p:cNvSpPr>
            <a:spLocks noGrp="1"/>
          </p:cNvSpPr>
          <p:nvPr>
            <p:ph type="title"/>
          </p:nvPr>
        </p:nvSpPr>
        <p:spPr>
          <a:xfrm>
            <a:off x="274559" y="208052"/>
            <a:ext cx="9292988" cy="386410"/>
          </a:xfrm>
        </p:spPr>
        <p:txBody>
          <a:bodyPr>
            <a:normAutofit fontScale="90000"/>
          </a:bodyPr>
          <a:lstStyle/>
          <a:p>
            <a:r>
              <a:rPr lang="en-GB" dirty="0">
                <a:latin typeface="LM Roman 10" panose="00000500000000000000" pitchFamily="50" charset="0"/>
              </a:rPr>
              <a:t>Model calibration</a:t>
            </a:r>
          </a:p>
        </p:txBody>
      </p:sp>
      <p:sp>
        <p:nvSpPr>
          <p:cNvPr id="5" name="Freeform: Shape 4">
            <a:extLst>
              <a:ext uri="{FF2B5EF4-FFF2-40B4-BE49-F238E27FC236}">
                <a16:creationId xmlns:a16="http://schemas.microsoft.com/office/drawing/2014/main" id="{088A041C-4CCE-4897-B1F3-647DF99DCD70}"/>
              </a:ext>
            </a:extLst>
          </p:cNvPr>
          <p:cNvSpPr/>
          <p:nvPr/>
        </p:nvSpPr>
        <p:spPr>
          <a:xfrm>
            <a:off x="0" y="4628271"/>
            <a:ext cx="416427" cy="2229729"/>
          </a:xfrm>
          <a:custGeom>
            <a:avLst/>
            <a:gdLst>
              <a:gd name="connsiteX0" fmla="*/ 0 w 416427"/>
              <a:gd name="connsiteY0" fmla="*/ 0 h 2229729"/>
              <a:gd name="connsiteX1" fmla="*/ 7622 w 416427"/>
              <a:gd name="connsiteY1" fmla="*/ 0 h 2229729"/>
              <a:gd name="connsiteX2" fmla="*/ 416427 w 416427"/>
              <a:gd name="connsiteY2" fmla="*/ 2229729 h 2229729"/>
              <a:gd name="connsiteX3" fmla="*/ 0 w 416427"/>
              <a:gd name="connsiteY3" fmla="*/ 2229729 h 2229729"/>
            </a:gdLst>
            <a:ahLst/>
            <a:cxnLst>
              <a:cxn ang="0">
                <a:pos x="connsiteX0" y="connsiteY0"/>
              </a:cxn>
              <a:cxn ang="0">
                <a:pos x="connsiteX1" y="connsiteY1"/>
              </a:cxn>
              <a:cxn ang="0">
                <a:pos x="connsiteX2" y="connsiteY2"/>
              </a:cxn>
              <a:cxn ang="0">
                <a:pos x="connsiteX3" y="connsiteY3"/>
              </a:cxn>
            </a:cxnLst>
            <a:rect l="l" t="t" r="r" b="b"/>
            <a:pathLst>
              <a:path w="416427" h="2229729">
                <a:moveTo>
                  <a:pt x="0" y="0"/>
                </a:moveTo>
                <a:lnTo>
                  <a:pt x="7622" y="0"/>
                </a:lnTo>
                <a:lnTo>
                  <a:pt x="416427" y="2229729"/>
                </a:lnTo>
                <a:lnTo>
                  <a:pt x="0" y="2229729"/>
                </a:lnTo>
                <a:close/>
              </a:path>
            </a:pathLst>
          </a:cu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en-US"/>
          </a:p>
        </p:txBody>
      </p:sp>
      <p:pic>
        <p:nvPicPr>
          <p:cNvPr id="6" name="Picture 5">
            <a:extLst>
              <a:ext uri="{FF2B5EF4-FFF2-40B4-BE49-F238E27FC236}">
                <a16:creationId xmlns:a16="http://schemas.microsoft.com/office/drawing/2014/main" id="{6BFA9868-4A8F-4A1B-9C5C-FB9A105D3845}"/>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2857" r="66943" b="49011"/>
          <a:stretch/>
        </p:blipFill>
        <p:spPr>
          <a:xfrm>
            <a:off x="307054" y="1666012"/>
            <a:ext cx="4661169" cy="3871113"/>
          </a:xfrm>
          <a:prstGeom prst="rect">
            <a:avLst/>
          </a:prstGeom>
        </p:spPr>
      </p:pic>
      <p:sp>
        <p:nvSpPr>
          <p:cNvPr id="10" name="TextBox 9">
            <a:extLst>
              <a:ext uri="{FF2B5EF4-FFF2-40B4-BE49-F238E27FC236}">
                <a16:creationId xmlns:a16="http://schemas.microsoft.com/office/drawing/2014/main" id="{A99F733D-63E3-4417-B21B-4DF86377B6ED}"/>
              </a:ext>
            </a:extLst>
          </p:cNvPr>
          <p:cNvSpPr txBox="1"/>
          <p:nvPr/>
        </p:nvSpPr>
        <p:spPr>
          <a:xfrm>
            <a:off x="317778" y="793089"/>
            <a:ext cx="10725359" cy="369332"/>
          </a:xfrm>
          <a:prstGeom prst="rect">
            <a:avLst/>
          </a:prstGeom>
          <a:noFill/>
        </p:spPr>
        <p:txBody>
          <a:bodyPr wrap="square" rtlCol="0">
            <a:spAutoFit/>
          </a:bodyPr>
          <a:lstStyle/>
          <a:p>
            <a:pPr>
              <a:spcBef>
                <a:spcPct val="0"/>
              </a:spcBef>
            </a:pPr>
            <a:r>
              <a:rPr lang="it-IT" altLang="it-IT" sz="1800" b="1" dirty="0">
                <a:solidFill>
                  <a:srgbClr val="FF0000"/>
                </a:solidFill>
                <a:latin typeface="LM Roman 10" panose="00000500000000000000" pitchFamily="50" charset="0"/>
              </a:rPr>
              <a:t>Specimen S1A </a:t>
            </a:r>
            <a:r>
              <a:rPr lang="it-IT" altLang="it-IT" b="1" dirty="0">
                <a:latin typeface="LM Roman 10" panose="00000500000000000000" pitchFamily="50" charset="0"/>
              </a:rPr>
              <a:t>Calcanerite masonry, aspect ratio l/h=1 (</a:t>
            </a:r>
            <a:r>
              <a:rPr lang="it-IT" altLang="it-IT" sz="1800" b="1" dirty="0">
                <a:latin typeface="LM Roman 10" panose="00000500000000000000" pitchFamily="50" charset="0"/>
              </a:rPr>
              <a:t>Cavaleri and Di Trapani, 2014)</a:t>
            </a:r>
          </a:p>
        </p:txBody>
      </p:sp>
      <p:sp>
        <p:nvSpPr>
          <p:cNvPr id="8" name="TextBox 7">
            <a:extLst>
              <a:ext uri="{FF2B5EF4-FFF2-40B4-BE49-F238E27FC236}">
                <a16:creationId xmlns:a16="http://schemas.microsoft.com/office/drawing/2014/main" id="{165FEA53-6A62-4BFA-B276-8C8C55D32C01}"/>
              </a:ext>
            </a:extLst>
          </p:cNvPr>
          <p:cNvSpPr txBox="1"/>
          <p:nvPr/>
        </p:nvSpPr>
        <p:spPr>
          <a:xfrm>
            <a:off x="6119185" y="1359291"/>
            <a:ext cx="5542049" cy="385607"/>
          </a:xfrm>
          <a:prstGeom prst="rect">
            <a:avLst/>
          </a:prstGeom>
          <a:noFill/>
        </p:spPr>
        <p:txBody>
          <a:bodyPr wrap="square" rtlCol="0">
            <a:spAutoFit/>
          </a:bodyPr>
          <a:lstStyle/>
          <a:p>
            <a:pPr algn="ctr"/>
            <a:r>
              <a:rPr lang="it-IT" b="1" dirty="0">
                <a:latin typeface="LM Roman 10" panose="00000500000000000000" pitchFamily="50" charset="0"/>
              </a:rPr>
              <a:t>Failure mechanism</a:t>
            </a:r>
            <a:endParaRPr lang="en-GB" b="1" dirty="0">
              <a:latin typeface="LM Roman 10" panose="00000500000000000000" pitchFamily="50" charset="0"/>
            </a:endParaRPr>
          </a:p>
        </p:txBody>
      </p:sp>
      <p:grpSp>
        <p:nvGrpSpPr>
          <p:cNvPr id="17" name="Group 16">
            <a:extLst>
              <a:ext uri="{FF2B5EF4-FFF2-40B4-BE49-F238E27FC236}">
                <a16:creationId xmlns:a16="http://schemas.microsoft.com/office/drawing/2014/main" id="{3A46B835-B3EE-4317-AF2E-63B21A1D82D3}"/>
              </a:ext>
            </a:extLst>
          </p:cNvPr>
          <p:cNvGrpSpPr/>
          <p:nvPr/>
        </p:nvGrpSpPr>
        <p:grpSpPr>
          <a:xfrm>
            <a:off x="5301828" y="1335439"/>
            <a:ext cx="922756" cy="3087757"/>
            <a:chOff x="5461499" y="1455982"/>
            <a:chExt cx="922756" cy="3087757"/>
          </a:xfrm>
        </p:grpSpPr>
        <p:pic>
          <p:nvPicPr>
            <p:cNvPr id="13" name="Picture 12">
              <a:extLst>
                <a:ext uri="{FF2B5EF4-FFF2-40B4-BE49-F238E27FC236}">
                  <a16:creationId xmlns:a16="http://schemas.microsoft.com/office/drawing/2014/main" id="{B4D6DF3A-346D-40D5-8C20-951C4B9CF888}"/>
                </a:ext>
              </a:extLst>
            </p:cNvPr>
            <p:cNvPicPr>
              <a:picLocks noChangeAspect="1"/>
            </p:cNvPicPr>
            <p:nvPr/>
          </p:nvPicPr>
          <p:blipFill>
            <a:blip r:embed="rId6"/>
            <a:stretch>
              <a:fillRect/>
            </a:stretch>
          </p:blipFill>
          <p:spPr>
            <a:xfrm>
              <a:off x="5542394" y="1841936"/>
              <a:ext cx="527392" cy="2701803"/>
            </a:xfrm>
            <a:prstGeom prst="rect">
              <a:avLst/>
            </a:prstGeom>
          </p:spPr>
        </p:pic>
        <p:sp>
          <p:nvSpPr>
            <p:cNvPr id="12" name="TextBox 11">
              <a:extLst>
                <a:ext uri="{FF2B5EF4-FFF2-40B4-BE49-F238E27FC236}">
                  <a16:creationId xmlns:a16="http://schemas.microsoft.com/office/drawing/2014/main" id="{AE97ED5B-EF17-4E80-9159-6DBD8429503B}"/>
                </a:ext>
              </a:extLst>
            </p:cNvPr>
            <p:cNvSpPr txBox="1"/>
            <p:nvPr/>
          </p:nvSpPr>
          <p:spPr>
            <a:xfrm>
              <a:off x="5461499" y="1455982"/>
              <a:ext cx="922756" cy="417741"/>
            </a:xfrm>
            <a:prstGeom prst="rect">
              <a:avLst/>
            </a:prstGeom>
            <a:noFill/>
          </p:spPr>
          <p:txBody>
            <a:bodyPr wrap="square" rtlCol="0">
              <a:spAutoFit/>
            </a:bodyPr>
            <a:lstStyle/>
            <a:p>
              <a:r>
                <a:rPr lang="it-IT" sz="1000" dirty="0">
                  <a:latin typeface="LM Roman 10" panose="00000500000000000000" pitchFamily="50" charset="0"/>
                </a:rPr>
                <a:t>Material damage d+</a:t>
              </a:r>
              <a:endParaRPr lang="en-GB" sz="1000" dirty="0">
                <a:latin typeface="LM Roman 10" panose="00000500000000000000" pitchFamily="50" charset="0"/>
              </a:endParaRPr>
            </a:p>
          </p:txBody>
        </p:sp>
      </p:grpSp>
      <p:sp>
        <p:nvSpPr>
          <p:cNvPr id="15" name="TextBox 14">
            <a:extLst>
              <a:ext uri="{FF2B5EF4-FFF2-40B4-BE49-F238E27FC236}">
                <a16:creationId xmlns:a16="http://schemas.microsoft.com/office/drawing/2014/main" id="{4768FF64-673C-4A58-B11E-47A6F8D3E49A}"/>
              </a:ext>
            </a:extLst>
          </p:cNvPr>
          <p:cNvSpPr txBox="1"/>
          <p:nvPr/>
        </p:nvSpPr>
        <p:spPr>
          <a:xfrm>
            <a:off x="0" y="1359291"/>
            <a:ext cx="5407227" cy="369332"/>
          </a:xfrm>
          <a:prstGeom prst="rect">
            <a:avLst/>
          </a:prstGeom>
          <a:noFill/>
        </p:spPr>
        <p:txBody>
          <a:bodyPr wrap="square" rtlCol="0">
            <a:spAutoFit/>
          </a:bodyPr>
          <a:lstStyle/>
          <a:p>
            <a:pPr algn="ctr"/>
            <a:r>
              <a:rPr lang="it-IT" b="1" dirty="0">
                <a:latin typeface="LM Roman 10" panose="00000500000000000000" pitchFamily="50" charset="0"/>
              </a:rPr>
              <a:t>Pushover curves</a:t>
            </a:r>
            <a:endParaRPr lang="en-GB" b="1" dirty="0">
              <a:latin typeface="LM Roman 10" panose="00000500000000000000" pitchFamily="50" charset="0"/>
            </a:endParaRPr>
          </a:p>
        </p:txBody>
      </p:sp>
      <p:graphicFrame>
        <p:nvGraphicFramePr>
          <p:cNvPr id="33" name="Table 32">
            <a:extLst>
              <a:ext uri="{FF2B5EF4-FFF2-40B4-BE49-F238E27FC236}">
                <a16:creationId xmlns:a16="http://schemas.microsoft.com/office/drawing/2014/main" id="{159E9B27-41DF-4FBF-B276-1C4C0874ED87}"/>
              </a:ext>
            </a:extLst>
          </p:cNvPr>
          <p:cNvGraphicFramePr>
            <a:graphicFrameLocks noGrp="1"/>
          </p:cNvGraphicFramePr>
          <p:nvPr/>
        </p:nvGraphicFramePr>
        <p:xfrm>
          <a:off x="7214550" y="5221139"/>
          <a:ext cx="4500000" cy="802006"/>
        </p:xfrm>
        <a:graphic>
          <a:graphicData uri="http://schemas.openxmlformats.org/drawingml/2006/table">
            <a:tbl>
              <a:tblPr firstRow="1" firstCol="1" bandRow="1"/>
              <a:tblGrid>
                <a:gridCol w="1620000">
                  <a:extLst>
                    <a:ext uri="{9D8B030D-6E8A-4147-A177-3AD203B41FA5}">
                      <a16:colId xmlns:a16="http://schemas.microsoft.com/office/drawing/2014/main" val="2852749922"/>
                    </a:ext>
                  </a:extLst>
                </a:gridCol>
                <a:gridCol w="720000">
                  <a:extLst>
                    <a:ext uri="{9D8B030D-6E8A-4147-A177-3AD203B41FA5}">
                      <a16:colId xmlns:a16="http://schemas.microsoft.com/office/drawing/2014/main" val="3391413812"/>
                    </a:ext>
                  </a:extLst>
                </a:gridCol>
                <a:gridCol w="720000">
                  <a:extLst>
                    <a:ext uri="{9D8B030D-6E8A-4147-A177-3AD203B41FA5}">
                      <a16:colId xmlns:a16="http://schemas.microsoft.com/office/drawing/2014/main" val="2493120092"/>
                    </a:ext>
                  </a:extLst>
                </a:gridCol>
                <a:gridCol w="720000">
                  <a:extLst>
                    <a:ext uri="{9D8B030D-6E8A-4147-A177-3AD203B41FA5}">
                      <a16:colId xmlns:a16="http://schemas.microsoft.com/office/drawing/2014/main" val="3515206226"/>
                    </a:ext>
                  </a:extLst>
                </a:gridCol>
                <a:gridCol w="720000">
                  <a:extLst>
                    <a:ext uri="{9D8B030D-6E8A-4147-A177-3AD203B41FA5}">
                      <a16:colId xmlns:a16="http://schemas.microsoft.com/office/drawing/2014/main" val="3023231241"/>
                    </a:ext>
                  </a:extLst>
                </a:gridCol>
              </a:tblGrid>
              <a:tr h="431165">
                <a:tc>
                  <a:txBody>
                    <a:bodyPr/>
                    <a:lstStyle/>
                    <a:p>
                      <a:pPr algn="ctr">
                        <a:lnSpc>
                          <a:spcPct val="107000"/>
                        </a:lnSpc>
                        <a:spcAft>
                          <a:spcPts val="800"/>
                        </a:spcAft>
                      </a:pPr>
                      <a:r>
                        <a:rPr lang="en-US" sz="1100" b="1" dirty="0">
                          <a:effectLst/>
                          <a:latin typeface="LM Roman 17" panose="00000500000000000000" pitchFamily="50" charset="0"/>
                          <a:ea typeface="Calibri" panose="020F0502020204030204" pitchFamily="34" charset="0"/>
                          <a:cs typeface="Times New Roman" panose="02020603050405020304" pitchFamily="18" charset="0"/>
                        </a:rPr>
                        <a:t>References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US" sz="1100" b="1" dirty="0">
                          <a:effectLst/>
                          <a:latin typeface="LM Roman 17" panose="00000500000000000000" pitchFamily="50" charset="0"/>
                          <a:ea typeface="Calibri" panose="020F0502020204030204" pitchFamily="34" charset="0"/>
                          <a:cs typeface="Times New Roman" panose="02020603050405020304" pitchFamily="18" charset="0"/>
                        </a:rPr>
                        <a:t>Specimen number</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US" sz="1100" b="1" dirty="0">
                          <a:effectLst/>
                          <a:latin typeface="LM Roman 17" panose="00000500000000000000" pitchFamily="50" charset="0"/>
                          <a:ea typeface="Calibri" panose="020F0502020204030204" pitchFamily="34" charset="0"/>
                          <a:cs typeface="Times New Roman" panose="02020603050405020304" pitchFamily="18" charset="0"/>
                        </a:rPr>
                        <a:t>K</a:t>
                      </a:r>
                      <a:r>
                        <a:rPr lang="en-US" sz="1100" b="1" baseline="-25000" dirty="0">
                          <a:effectLst/>
                          <a:latin typeface="LM Roman 17" panose="00000500000000000000" pitchFamily="50" charset="0"/>
                          <a:ea typeface="Calibri" panose="020F0502020204030204" pitchFamily="34" charset="0"/>
                          <a:cs typeface="Times New Roman" panose="02020603050405020304" pitchFamily="18" charset="0"/>
                        </a:rPr>
                        <a:t>n</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US" sz="1100" b="1" dirty="0">
                          <a:effectLst/>
                          <a:latin typeface="LM Roman 17" panose="00000500000000000000" pitchFamily="50" charset="0"/>
                          <a:ea typeface="Calibri" panose="020F0502020204030204" pitchFamily="34" charset="0"/>
                          <a:cs typeface="Times New Roman" panose="02020603050405020304" pitchFamily="18" charset="0"/>
                        </a:rPr>
                        <a:t>[N/mm]</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US" sz="1100" b="1" dirty="0">
                          <a:effectLst/>
                          <a:latin typeface="LM Roman 17" panose="00000500000000000000" pitchFamily="50" charset="0"/>
                          <a:ea typeface="Calibri" panose="020F0502020204030204" pitchFamily="34" charset="0"/>
                          <a:cs typeface="Times New Roman" panose="02020603050405020304" pitchFamily="18" charset="0"/>
                        </a:rPr>
                        <a:t>K</a:t>
                      </a:r>
                      <a:r>
                        <a:rPr lang="en-US" sz="1100" b="1" baseline="-25000" dirty="0">
                          <a:effectLst/>
                          <a:latin typeface="LM Roman 17" panose="00000500000000000000" pitchFamily="50" charset="0"/>
                          <a:ea typeface="Calibri" panose="020F0502020204030204" pitchFamily="34" charset="0"/>
                          <a:cs typeface="Times New Roman" panose="02020603050405020304" pitchFamily="18" charset="0"/>
                        </a:rPr>
                        <a:t>t</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US" sz="1100" b="1" dirty="0">
                          <a:effectLst/>
                          <a:latin typeface="LM Roman 17" panose="00000500000000000000" pitchFamily="50" charset="0"/>
                          <a:ea typeface="Calibri" panose="020F0502020204030204" pitchFamily="34" charset="0"/>
                          <a:cs typeface="Times New Roman" panose="02020603050405020304" pitchFamily="18" charset="0"/>
                        </a:rPr>
                        <a:t>[N/mm]</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US" sz="1100" b="1" dirty="0">
                          <a:effectLst/>
                          <a:latin typeface="LM Roman 17" panose="00000500000000000000" pitchFamily="50" charset="0"/>
                          <a:ea typeface="Calibri" panose="020F0502020204030204" pitchFamily="34" charset="0"/>
                          <a:cs typeface="Times New Roman" panose="02020603050405020304" pitchFamily="18" charset="0"/>
                        </a:rPr>
                        <a:t>µ</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US" sz="1100" b="1" dirty="0">
                          <a:effectLst/>
                          <a:latin typeface="LM Roman 17" panose="00000500000000000000" pitchFamily="50" charset="0"/>
                          <a:ea typeface="Calibri" panose="020F0502020204030204" pitchFamily="34" charset="0"/>
                          <a:cs typeface="Times New Roman" panose="02020603050405020304" pitchFamily="18" charset="0"/>
                        </a:rPr>
                        <a:t>[-]</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4462206"/>
                  </a:ext>
                </a:extLst>
              </a:tr>
              <a:tr h="252095">
                <a:tc>
                  <a:txBody>
                    <a:bodyPr/>
                    <a:lstStyle/>
                    <a:p>
                      <a:pPr algn="ctr">
                        <a:lnSpc>
                          <a:spcPct val="107000"/>
                        </a:lnSpc>
                        <a:spcAft>
                          <a:spcPts val="800"/>
                        </a:spcAft>
                      </a:pPr>
                      <a:r>
                        <a:rPr lang="en-US" sz="1100" dirty="0" err="1">
                          <a:effectLst/>
                          <a:latin typeface="LM Roman 17" panose="00000500000000000000" pitchFamily="50" charset="0"/>
                          <a:ea typeface="Calibri" panose="020F0502020204030204" pitchFamily="34" charset="0"/>
                          <a:cs typeface="Times New Roman" panose="02020603050405020304" pitchFamily="18" charset="0"/>
                        </a:rPr>
                        <a:t>Cavaleri</a:t>
                      </a:r>
                      <a:r>
                        <a:rPr lang="en-US" sz="1100" dirty="0">
                          <a:effectLst/>
                          <a:latin typeface="LM Roman 17" panose="00000500000000000000" pitchFamily="50" charset="0"/>
                          <a:ea typeface="Calibri" panose="020F0502020204030204" pitchFamily="34" charset="0"/>
                          <a:cs typeface="Times New Roman" panose="02020603050405020304" pitchFamily="18" charset="0"/>
                        </a:rPr>
                        <a:t> and Di Trapani (2014)</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US" sz="1100" dirty="0">
                          <a:effectLst/>
                          <a:latin typeface="LM Roman 17" panose="00000500000000000000" pitchFamily="50" charset="0"/>
                          <a:ea typeface="Calibri" panose="020F0502020204030204" pitchFamily="34" charset="0"/>
                          <a:cs typeface="Times New Roman" panose="02020603050405020304" pitchFamily="18" charset="0"/>
                        </a:rPr>
                        <a:t>S1A</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US" sz="1100" dirty="0">
                          <a:effectLst/>
                          <a:latin typeface="LM Roman 17" panose="00000500000000000000" pitchFamily="50" charset="0"/>
                          <a:ea typeface="Calibri" panose="020F0502020204030204" pitchFamily="34" charset="0"/>
                          <a:cs typeface="Times New Roman" panose="02020603050405020304" pitchFamily="18" charset="0"/>
                        </a:rPr>
                        <a:t>75000</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US" sz="1100" dirty="0">
                          <a:effectLst/>
                          <a:latin typeface="LM Roman 17" panose="00000500000000000000" pitchFamily="50" charset="0"/>
                          <a:ea typeface="Calibri" panose="020F0502020204030204" pitchFamily="34" charset="0"/>
                          <a:cs typeface="Times New Roman" panose="02020603050405020304" pitchFamily="18" charset="0"/>
                        </a:rPr>
                        <a:t>75000</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US" sz="1100" dirty="0">
                          <a:effectLst/>
                          <a:latin typeface="LM Roman 17" panose="00000500000000000000" pitchFamily="50" charset="0"/>
                          <a:ea typeface="Calibri" panose="020F0502020204030204" pitchFamily="34" charset="0"/>
                          <a:cs typeface="Times New Roman" panose="02020603050405020304" pitchFamily="18" charset="0"/>
                        </a:rPr>
                        <a:t>0.7</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75522738"/>
                  </a:ext>
                </a:extLst>
              </a:tr>
            </a:tbl>
          </a:graphicData>
        </a:graphic>
      </p:graphicFrame>
      <p:grpSp>
        <p:nvGrpSpPr>
          <p:cNvPr id="16" name="Group 15">
            <a:extLst>
              <a:ext uri="{FF2B5EF4-FFF2-40B4-BE49-F238E27FC236}">
                <a16:creationId xmlns:a16="http://schemas.microsoft.com/office/drawing/2014/main" id="{2798E277-A393-4057-B094-EEC9BEBA53B8}"/>
              </a:ext>
            </a:extLst>
          </p:cNvPr>
          <p:cNvGrpSpPr/>
          <p:nvPr/>
        </p:nvGrpSpPr>
        <p:grpSpPr>
          <a:xfrm>
            <a:off x="3348160" y="3874576"/>
            <a:ext cx="5542049" cy="2661609"/>
            <a:chOff x="3348160" y="3874576"/>
            <a:chExt cx="5542049" cy="2661609"/>
          </a:xfrm>
        </p:grpSpPr>
        <p:sp>
          <p:nvSpPr>
            <p:cNvPr id="24" name="Rectangle 23">
              <a:extLst>
                <a:ext uri="{FF2B5EF4-FFF2-40B4-BE49-F238E27FC236}">
                  <a16:creationId xmlns:a16="http://schemas.microsoft.com/office/drawing/2014/main" id="{D0132B0A-DD08-47F4-8422-101A1F483E2D}"/>
                </a:ext>
              </a:extLst>
            </p:cNvPr>
            <p:cNvSpPr/>
            <p:nvPr/>
          </p:nvSpPr>
          <p:spPr>
            <a:xfrm>
              <a:off x="6096000" y="3874576"/>
              <a:ext cx="645763" cy="58758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D1A6434D-AB50-4C03-B408-E6F8335DE2A3}"/>
                </a:ext>
              </a:extLst>
            </p:cNvPr>
            <p:cNvGrpSpPr/>
            <p:nvPr/>
          </p:nvGrpSpPr>
          <p:grpSpPr>
            <a:xfrm>
              <a:off x="3348160" y="5086999"/>
              <a:ext cx="5542049" cy="1449186"/>
              <a:chOff x="4837707" y="5071718"/>
              <a:chExt cx="5542049" cy="1449186"/>
            </a:xfrm>
          </p:grpSpPr>
          <p:pic>
            <p:nvPicPr>
              <p:cNvPr id="23" name="Picture 22">
                <a:extLst>
                  <a:ext uri="{FF2B5EF4-FFF2-40B4-BE49-F238E27FC236}">
                    <a16:creationId xmlns:a16="http://schemas.microsoft.com/office/drawing/2014/main" id="{7405E72E-5E66-4FC7-A059-EDC4EABE2128}"/>
                  </a:ext>
                </a:extLst>
              </p:cNvPr>
              <p:cNvPicPr>
                <a:picLocks noChangeAspect="1"/>
              </p:cNvPicPr>
              <p:nvPr/>
            </p:nvPicPr>
            <p:blipFill>
              <a:blip r:embed="rId7"/>
              <a:stretch>
                <a:fillRect/>
              </a:stretch>
            </p:blipFill>
            <p:spPr>
              <a:xfrm>
                <a:off x="6905767" y="5071718"/>
                <a:ext cx="1246532" cy="1070287"/>
              </a:xfrm>
              <a:prstGeom prst="rect">
                <a:avLst/>
              </a:prstGeom>
              <a:ln w="9525">
                <a:solidFill>
                  <a:schemeClr val="tx1"/>
                </a:solidFill>
              </a:ln>
            </p:spPr>
          </p:pic>
          <p:sp>
            <p:nvSpPr>
              <p:cNvPr id="28" name="TextBox 27">
                <a:extLst>
                  <a:ext uri="{FF2B5EF4-FFF2-40B4-BE49-F238E27FC236}">
                    <a16:creationId xmlns:a16="http://schemas.microsoft.com/office/drawing/2014/main" id="{66B43878-310C-40AE-ADFF-A1DD9FDA0F15}"/>
                  </a:ext>
                </a:extLst>
              </p:cNvPr>
              <p:cNvSpPr txBox="1"/>
              <p:nvPr/>
            </p:nvSpPr>
            <p:spPr>
              <a:xfrm>
                <a:off x="4837707" y="6151572"/>
                <a:ext cx="5542049" cy="369332"/>
              </a:xfrm>
              <a:prstGeom prst="rect">
                <a:avLst/>
              </a:prstGeom>
              <a:noFill/>
            </p:spPr>
            <p:txBody>
              <a:bodyPr wrap="square" rtlCol="0">
                <a:spAutoFit/>
              </a:bodyPr>
              <a:lstStyle/>
              <a:p>
                <a:pPr algn="ctr"/>
                <a:r>
                  <a:rPr lang="it-IT" b="1" dirty="0">
                    <a:latin typeface="LM Roman 10" panose="00000500000000000000" pitchFamily="50" charset="0"/>
                  </a:rPr>
                  <a:t>Detachment zone</a:t>
                </a:r>
                <a:endParaRPr lang="en-GB" b="1" dirty="0">
                  <a:latin typeface="LM Roman 10" panose="00000500000000000000" pitchFamily="50" charset="0"/>
                </a:endParaRPr>
              </a:p>
            </p:txBody>
          </p:sp>
        </p:grpSp>
        <p:cxnSp>
          <p:nvCxnSpPr>
            <p:cNvPr id="35" name="Straight Connector 34">
              <a:extLst>
                <a:ext uri="{FF2B5EF4-FFF2-40B4-BE49-F238E27FC236}">
                  <a16:creationId xmlns:a16="http://schemas.microsoft.com/office/drawing/2014/main" id="{34775613-D631-499A-9C21-A2DF89A6D3FD}"/>
                </a:ext>
              </a:extLst>
            </p:cNvPr>
            <p:cNvCxnSpPr>
              <a:cxnSpLocks/>
              <a:stCxn id="24" idx="2"/>
              <a:endCxn id="23" idx="0"/>
            </p:cNvCxnSpPr>
            <p:nvPr/>
          </p:nvCxnSpPr>
          <p:spPr>
            <a:xfrm flipH="1">
              <a:off x="6039486" y="4462164"/>
              <a:ext cx="379396" cy="624835"/>
            </a:xfrm>
            <a:prstGeom prst="line">
              <a:avLst/>
            </a:prstGeom>
          </p:spPr>
          <p:style>
            <a:lnRef idx="1">
              <a:schemeClr val="dk1"/>
            </a:lnRef>
            <a:fillRef idx="0">
              <a:schemeClr val="dk1"/>
            </a:fillRef>
            <a:effectRef idx="0">
              <a:schemeClr val="dk1"/>
            </a:effectRef>
            <a:fontRef idx="minor">
              <a:schemeClr val="tx1"/>
            </a:fontRef>
          </p:style>
        </p:cxnSp>
      </p:grpSp>
      <p:pic>
        <p:nvPicPr>
          <p:cNvPr id="25" name="Video 22">
            <a:hlinkClick r:id="" action="ppaction://media"/>
            <a:extLst>
              <a:ext uri="{FF2B5EF4-FFF2-40B4-BE49-F238E27FC236}">
                <a16:creationId xmlns:a16="http://schemas.microsoft.com/office/drawing/2014/main" id="{32F5714E-C02A-462E-A3BB-D9B4FE14FEF0}"/>
              </a:ext>
            </a:extLst>
          </p:cNvPr>
          <p:cNvPicPr>
            <a:picLocks noChangeAspect="1"/>
          </p:cNvPicPr>
          <p:nvPr>
            <a:videoFile r:link="rId2"/>
            <p:extLst>
              <p:ext uri="{DAA4B4D4-6D71-4841-9C94-3DE7FCFB9230}">
                <p14:media xmlns:p14="http://schemas.microsoft.com/office/powerpoint/2010/main" r:embed="rId1"/>
              </p:ext>
            </p:extLst>
          </p:nvPr>
        </p:nvPicPr>
        <p:blipFill>
          <a:blip r:embed="rId8"/>
          <a:stretch>
            <a:fillRect/>
          </a:stretch>
        </p:blipFill>
        <p:spPr>
          <a:xfrm>
            <a:off x="5186809" y="700714"/>
            <a:ext cx="6896100" cy="4581525"/>
          </a:xfrm>
          <a:prstGeom prst="rect">
            <a:avLst/>
          </a:prstGeom>
        </p:spPr>
      </p:pic>
    </p:spTree>
    <p:extLst>
      <p:ext uri="{BB962C8B-B14F-4D97-AF65-F5344CB8AC3E}">
        <p14:creationId xmlns:p14="http://schemas.microsoft.com/office/powerpoint/2010/main" val="2044101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31100" fill="hold"/>
                                        <p:tgtEl>
                                          <p:spTgt spid="25"/>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mute="1">
                <p:cTn id="11" repeatCount="indefinite" fill="hold" display="0">
                  <p:stCondLst>
                    <p:cond delay="indefinite"/>
                  </p:stCondLst>
                </p:cTn>
                <p:tgtEl>
                  <p:spTgt spid="25"/>
                </p:tgtEl>
              </p:cMediaNode>
            </p:video>
            <p:seq concurrent="1" nextAc="seek">
              <p:cTn id="12" restart="whenNotActive" fill="hold" evtFilter="cancelBubble" nodeType="interactiveSeq">
                <p:stCondLst>
                  <p:cond evt="onClick" delay="0">
                    <p:tgtEl>
                      <p:spTgt spid="25"/>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25"/>
                                        </p:tgtEl>
                                      </p:cBhvr>
                                    </p:cmd>
                                  </p:childTnLst>
                                </p:cTn>
                              </p:par>
                            </p:childTnLst>
                          </p:cTn>
                        </p:par>
                      </p:childTnLst>
                    </p:cTn>
                  </p:par>
                </p:childTnLst>
              </p:cTn>
              <p:nextCondLst>
                <p:cond evt="onClick" delay="0">
                  <p:tgtEl>
                    <p:spTgt spid="25"/>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2"/>
          </p:nvPr>
        </p:nvSpPr>
        <p:spPr/>
        <p:txBody>
          <a:bodyPr/>
          <a:lstStyle/>
          <a:p>
            <a:fld id="{D6C43D34-2C1C-48BE-A1E0-CFA9AC7FEC3F}" type="slidenum">
              <a:rPr lang="en-GB" smtClean="0"/>
              <a:t>13</a:t>
            </a:fld>
            <a:endParaRPr lang="en-GB" dirty="0"/>
          </a:p>
        </p:txBody>
      </p:sp>
      <p:sp>
        <p:nvSpPr>
          <p:cNvPr id="3" name="Titolo 1">
            <a:extLst>
              <a:ext uri="{FF2B5EF4-FFF2-40B4-BE49-F238E27FC236}">
                <a16:creationId xmlns:a16="http://schemas.microsoft.com/office/drawing/2014/main" id="{1B1A38CD-11F3-439A-8C89-D576F6713B1A}"/>
              </a:ext>
            </a:extLst>
          </p:cNvPr>
          <p:cNvSpPr>
            <a:spLocks noGrp="1"/>
          </p:cNvSpPr>
          <p:nvPr>
            <p:ph type="title"/>
          </p:nvPr>
        </p:nvSpPr>
        <p:spPr>
          <a:xfrm>
            <a:off x="274559" y="208052"/>
            <a:ext cx="9292988" cy="386410"/>
          </a:xfrm>
        </p:spPr>
        <p:txBody>
          <a:bodyPr>
            <a:normAutofit fontScale="90000"/>
          </a:bodyPr>
          <a:lstStyle/>
          <a:p>
            <a:r>
              <a:rPr lang="en-GB" dirty="0">
                <a:latin typeface="LM Roman 10" panose="00000500000000000000" pitchFamily="50" charset="0"/>
              </a:rPr>
              <a:t>Model calibration</a:t>
            </a:r>
          </a:p>
        </p:txBody>
      </p:sp>
      <p:sp>
        <p:nvSpPr>
          <p:cNvPr id="10" name="Freeform: Shape 9">
            <a:extLst>
              <a:ext uri="{FF2B5EF4-FFF2-40B4-BE49-F238E27FC236}">
                <a16:creationId xmlns:a16="http://schemas.microsoft.com/office/drawing/2014/main" id="{BE14F733-535C-43A8-88C3-A1E34C494A37}"/>
              </a:ext>
            </a:extLst>
          </p:cNvPr>
          <p:cNvSpPr/>
          <p:nvPr/>
        </p:nvSpPr>
        <p:spPr>
          <a:xfrm>
            <a:off x="0" y="4628271"/>
            <a:ext cx="416427" cy="2229729"/>
          </a:xfrm>
          <a:custGeom>
            <a:avLst/>
            <a:gdLst>
              <a:gd name="connsiteX0" fmla="*/ 0 w 416427"/>
              <a:gd name="connsiteY0" fmla="*/ 0 h 2229729"/>
              <a:gd name="connsiteX1" fmla="*/ 7622 w 416427"/>
              <a:gd name="connsiteY1" fmla="*/ 0 h 2229729"/>
              <a:gd name="connsiteX2" fmla="*/ 416427 w 416427"/>
              <a:gd name="connsiteY2" fmla="*/ 2229729 h 2229729"/>
              <a:gd name="connsiteX3" fmla="*/ 0 w 416427"/>
              <a:gd name="connsiteY3" fmla="*/ 2229729 h 2229729"/>
            </a:gdLst>
            <a:ahLst/>
            <a:cxnLst>
              <a:cxn ang="0">
                <a:pos x="connsiteX0" y="connsiteY0"/>
              </a:cxn>
              <a:cxn ang="0">
                <a:pos x="connsiteX1" y="connsiteY1"/>
              </a:cxn>
              <a:cxn ang="0">
                <a:pos x="connsiteX2" y="connsiteY2"/>
              </a:cxn>
              <a:cxn ang="0">
                <a:pos x="connsiteX3" y="connsiteY3"/>
              </a:cxn>
            </a:cxnLst>
            <a:rect l="l" t="t" r="r" b="b"/>
            <a:pathLst>
              <a:path w="416427" h="2229729">
                <a:moveTo>
                  <a:pt x="0" y="0"/>
                </a:moveTo>
                <a:lnTo>
                  <a:pt x="7622" y="0"/>
                </a:lnTo>
                <a:lnTo>
                  <a:pt x="416427" y="2229729"/>
                </a:lnTo>
                <a:lnTo>
                  <a:pt x="0" y="2229729"/>
                </a:lnTo>
                <a:close/>
              </a:path>
            </a:pathLst>
          </a:cu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en-US"/>
          </a:p>
        </p:txBody>
      </p:sp>
      <p:sp>
        <p:nvSpPr>
          <p:cNvPr id="19" name="TextBox 18">
            <a:extLst>
              <a:ext uri="{FF2B5EF4-FFF2-40B4-BE49-F238E27FC236}">
                <a16:creationId xmlns:a16="http://schemas.microsoft.com/office/drawing/2014/main" id="{23DDA065-D5B0-4F89-AE9F-E53212329255}"/>
              </a:ext>
            </a:extLst>
          </p:cNvPr>
          <p:cNvSpPr txBox="1"/>
          <p:nvPr/>
        </p:nvSpPr>
        <p:spPr>
          <a:xfrm>
            <a:off x="7829721" y="825120"/>
            <a:ext cx="2508187" cy="1200329"/>
          </a:xfrm>
          <a:prstGeom prst="rect">
            <a:avLst/>
          </a:prstGeom>
          <a:noFill/>
        </p:spPr>
        <p:txBody>
          <a:bodyPr wrap="none" rtlCol="0">
            <a:spAutoFit/>
          </a:bodyPr>
          <a:lstStyle/>
          <a:p>
            <a:pPr algn="ctr" eaLnBrk="1" hangingPunct="1">
              <a:spcBef>
                <a:spcPct val="0"/>
              </a:spcBef>
              <a:buFontTx/>
              <a:buNone/>
            </a:pPr>
            <a:r>
              <a:rPr lang="it-IT" altLang="it-IT" sz="1800" b="1" dirty="0">
                <a:solidFill>
                  <a:srgbClr val="FF0000"/>
                </a:solidFill>
                <a:latin typeface="LM Roman 10" panose="00000500000000000000" pitchFamily="50" charset="0"/>
              </a:rPr>
              <a:t>DATASET 2 </a:t>
            </a:r>
          </a:p>
          <a:p>
            <a:pPr algn="ctr" eaLnBrk="1" hangingPunct="1">
              <a:spcBef>
                <a:spcPct val="0"/>
              </a:spcBef>
              <a:buFontTx/>
              <a:buNone/>
            </a:pPr>
            <a:r>
              <a:rPr lang="it-IT" altLang="it-IT" sz="1800" dirty="0">
                <a:latin typeface="LM Roman 10" panose="00000500000000000000" pitchFamily="50" charset="0"/>
              </a:rPr>
              <a:t>Mehrabi et al., 1996</a:t>
            </a:r>
          </a:p>
          <a:p>
            <a:pPr algn="ctr">
              <a:spcBef>
                <a:spcPct val="0"/>
              </a:spcBef>
            </a:pPr>
            <a:r>
              <a:rPr lang="it-IT" altLang="it-IT" dirty="0">
                <a:latin typeface="LM Roman 10" panose="00000500000000000000" pitchFamily="50" charset="0"/>
              </a:rPr>
              <a:t>l/h=1.43</a:t>
            </a:r>
            <a:endParaRPr lang="it-IT" altLang="it-IT" sz="1800" dirty="0">
              <a:latin typeface="LM Roman 10" panose="00000500000000000000" pitchFamily="50" charset="0"/>
            </a:endParaRPr>
          </a:p>
          <a:p>
            <a:pPr eaLnBrk="1" hangingPunct="1">
              <a:spcBef>
                <a:spcPct val="0"/>
              </a:spcBef>
              <a:buFontTx/>
              <a:buNone/>
            </a:pPr>
            <a:endParaRPr lang="it-IT" altLang="it-IT" sz="1800" b="1" dirty="0">
              <a:latin typeface="LM Roman 10" panose="00000500000000000000" pitchFamily="50" charset="0"/>
            </a:endParaRPr>
          </a:p>
        </p:txBody>
      </p:sp>
      <p:sp>
        <p:nvSpPr>
          <p:cNvPr id="20" name="TextBox 19">
            <a:extLst>
              <a:ext uri="{FF2B5EF4-FFF2-40B4-BE49-F238E27FC236}">
                <a16:creationId xmlns:a16="http://schemas.microsoft.com/office/drawing/2014/main" id="{0E0732D1-85A5-4AC0-8159-BC3835F136D7}"/>
              </a:ext>
            </a:extLst>
          </p:cNvPr>
          <p:cNvSpPr txBox="1"/>
          <p:nvPr/>
        </p:nvSpPr>
        <p:spPr>
          <a:xfrm>
            <a:off x="1785978" y="827289"/>
            <a:ext cx="3239861" cy="923330"/>
          </a:xfrm>
          <a:prstGeom prst="rect">
            <a:avLst/>
          </a:prstGeom>
          <a:noFill/>
        </p:spPr>
        <p:txBody>
          <a:bodyPr wrap="none" rtlCol="0">
            <a:spAutoFit/>
          </a:bodyPr>
          <a:lstStyle/>
          <a:p>
            <a:pPr algn="ctr">
              <a:spcBef>
                <a:spcPct val="0"/>
              </a:spcBef>
            </a:pPr>
            <a:r>
              <a:rPr lang="it-IT" altLang="it-IT" sz="1800" b="1" dirty="0">
                <a:solidFill>
                  <a:srgbClr val="FF0000"/>
                </a:solidFill>
                <a:latin typeface="LM Roman 10" panose="00000500000000000000" pitchFamily="50" charset="0"/>
              </a:rPr>
              <a:t>DATASET 1</a:t>
            </a:r>
            <a:r>
              <a:rPr lang="it-IT" altLang="it-IT" sz="1800" b="1" dirty="0">
                <a:latin typeface="LM Roman 10" panose="00000500000000000000" pitchFamily="50" charset="0"/>
              </a:rPr>
              <a:t> </a:t>
            </a:r>
          </a:p>
          <a:p>
            <a:pPr algn="ctr">
              <a:spcBef>
                <a:spcPct val="0"/>
              </a:spcBef>
            </a:pPr>
            <a:r>
              <a:rPr lang="it-IT" altLang="it-IT" sz="1800" dirty="0">
                <a:latin typeface="LM Roman 10" panose="00000500000000000000" pitchFamily="50" charset="0"/>
              </a:rPr>
              <a:t>Cavaleri and Di Trapani, 2014</a:t>
            </a:r>
          </a:p>
          <a:p>
            <a:pPr algn="ctr">
              <a:spcBef>
                <a:spcPct val="0"/>
              </a:spcBef>
            </a:pPr>
            <a:r>
              <a:rPr lang="it-IT" altLang="it-IT" dirty="0">
                <a:latin typeface="LM Roman 10" panose="00000500000000000000" pitchFamily="50" charset="0"/>
              </a:rPr>
              <a:t>l/h=1</a:t>
            </a:r>
            <a:endParaRPr lang="it-IT" altLang="it-IT" sz="1800" dirty="0">
              <a:latin typeface="LM Roman 10" panose="00000500000000000000" pitchFamily="50" charset="0"/>
            </a:endParaRPr>
          </a:p>
        </p:txBody>
      </p:sp>
      <p:grpSp>
        <p:nvGrpSpPr>
          <p:cNvPr id="34" name="Group 33">
            <a:extLst>
              <a:ext uri="{FF2B5EF4-FFF2-40B4-BE49-F238E27FC236}">
                <a16:creationId xmlns:a16="http://schemas.microsoft.com/office/drawing/2014/main" id="{CB296349-4009-479D-A12B-358393D49E93}"/>
              </a:ext>
            </a:extLst>
          </p:cNvPr>
          <p:cNvGrpSpPr/>
          <p:nvPr/>
        </p:nvGrpSpPr>
        <p:grpSpPr>
          <a:xfrm>
            <a:off x="2483238" y="1826603"/>
            <a:ext cx="3101520" cy="4712309"/>
            <a:chOff x="479881" y="1870849"/>
            <a:chExt cx="3101520" cy="4712309"/>
          </a:xfrm>
        </p:grpSpPr>
        <p:grpSp>
          <p:nvGrpSpPr>
            <p:cNvPr id="13" name="Group 12">
              <a:extLst>
                <a:ext uri="{FF2B5EF4-FFF2-40B4-BE49-F238E27FC236}">
                  <a16:creationId xmlns:a16="http://schemas.microsoft.com/office/drawing/2014/main" id="{5650533E-36A3-43E3-BB84-65612C5FCFBF}"/>
                </a:ext>
              </a:extLst>
            </p:cNvPr>
            <p:cNvGrpSpPr/>
            <p:nvPr/>
          </p:nvGrpSpPr>
          <p:grpSpPr>
            <a:xfrm>
              <a:off x="492966" y="5068915"/>
              <a:ext cx="3088435" cy="1514243"/>
              <a:chOff x="457587" y="1870909"/>
              <a:chExt cx="3088435" cy="1514243"/>
            </a:xfrm>
          </p:grpSpPr>
          <p:pic>
            <p:nvPicPr>
              <p:cNvPr id="9" name="Picture 8" descr="Diagram&#10;&#10;Description automatically generated">
                <a:extLst>
                  <a:ext uri="{FF2B5EF4-FFF2-40B4-BE49-F238E27FC236}">
                    <a16:creationId xmlns:a16="http://schemas.microsoft.com/office/drawing/2014/main" id="{8CDEF9D1-8EBE-4388-ACF2-33C5D523354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587" y="1870909"/>
                <a:ext cx="3088435" cy="1465191"/>
              </a:xfrm>
              <a:prstGeom prst="rect">
                <a:avLst/>
              </a:prstGeom>
            </p:spPr>
          </p:pic>
          <p:sp>
            <p:nvSpPr>
              <p:cNvPr id="2" name="Rectangle 1">
                <a:extLst>
                  <a:ext uri="{FF2B5EF4-FFF2-40B4-BE49-F238E27FC236}">
                    <a16:creationId xmlns:a16="http://schemas.microsoft.com/office/drawing/2014/main" id="{9DF36E63-18A1-40A8-B9FF-43D708053984}"/>
                  </a:ext>
                </a:extLst>
              </p:cNvPr>
              <p:cNvSpPr/>
              <p:nvPr/>
            </p:nvSpPr>
            <p:spPr>
              <a:xfrm>
                <a:off x="1025236" y="3208788"/>
                <a:ext cx="410095" cy="1763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9B5B90B0-CDF0-4C09-A7D9-39D9A7661CBB}"/>
                  </a:ext>
                </a:extLst>
              </p:cNvPr>
              <p:cNvSpPr/>
              <p:nvPr/>
            </p:nvSpPr>
            <p:spPr>
              <a:xfrm>
                <a:off x="2660731" y="3191992"/>
                <a:ext cx="410095" cy="1763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5" name="Group 14">
              <a:extLst>
                <a:ext uri="{FF2B5EF4-FFF2-40B4-BE49-F238E27FC236}">
                  <a16:creationId xmlns:a16="http://schemas.microsoft.com/office/drawing/2014/main" id="{5DD34553-4AA4-4187-B9B9-6CBF3438E25F}"/>
                </a:ext>
              </a:extLst>
            </p:cNvPr>
            <p:cNvGrpSpPr/>
            <p:nvPr/>
          </p:nvGrpSpPr>
          <p:grpSpPr>
            <a:xfrm>
              <a:off x="479881" y="1870849"/>
              <a:ext cx="3088435" cy="3143867"/>
              <a:chOff x="451805" y="3400613"/>
              <a:chExt cx="3088435" cy="3143867"/>
            </a:xfrm>
          </p:grpSpPr>
          <p:pic>
            <p:nvPicPr>
              <p:cNvPr id="5" name="Picture 4" descr="A picture containing text, device&#10;&#10;Description automatically generated">
                <a:extLst>
                  <a:ext uri="{FF2B5EF4-FFF2-40B4-BE49-F238E27FC236}">
                    <a16:creationId xmlns:a16="http://schemas.microsoft.com/office/drawing/2014/main" id="{B6144DFD-13FF-4BA2-9B8D-182EA7D35A2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1805" y="3400613"/>
                <a:ext cx="3088434" cy="1533448"/>
              </a:xfrm>
              <a:prstGeom prst="rect">
                <a:avLst/>
              </a:prstGeom>
            </p:spPr>
          </p:pic>
          <p:pic>
            <p:nvPicPr>
              <p:cNvPr id="7" name="Picture 6" descr="Diagram&#10;&#10;Description automatically generated">
                <a:extLst>
                  <a:ext uri="{FF2B5EF4-FFF2-40B4-BE49-F238E27FC236}">
                    <a16:creationId xmlns:a16="http://schemas.microsoft.com/office/drawing/2014/main" id="{DA25F685-23BA-43DD-AAEE-A5EF39F876F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1806" y="4998575"/>
                <a:ext cx="3088434" cy="1535590"/>
              </a:xfrm>
              <a:prstGeom prst="rect">
                <a:avLst/>
              </a:prstGeom>
            </p:spPr>
          </p:pic>
          <p:sp>
            <p:nvSpPr>
              <p:cNvPr id="24" name="Rectangle 23">
                <a:extLst>
                  <a:ext uri="{FF2B5EF4-FFF2-40B4-BE49-F238E27FC236}">
                    <a16:creationId xmlns:a16="http://schemas.microsoft.com/office/drawing/2014/main" id="{3BDA508C-8856-42A2-B4B1-4CD37B666DE8}"/>
                  </a:ext>
                </a:extLst>
              </p:cNvPr>
              <p:cNvSpPr/>
              <p:nvPr/>
            </p:nvSpPr>
            <p:spPr>
              <a:xfrm>
                <a:off x="942101" y="4784257"/>
                <a:ext cx="410095" cy="1498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76A60BAF-1DE5-4CCF-86C5-F33572C64053}"/>
                  </a:ext>
                </a:extLst>
              </p:cNvPr>
              <p:cNvSpPr/>
              <p:nvPr/>
            </p:nvSpPr>
            <p:spPr>
              <a:xfrm>
                <a:off x="2660730" y="4781716"/>
                <a:ext cx="410095" cy="1498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41B3C788-314B-46C1-B547-76EADDC454DE}"/>
                  </a:ext>
                </a:extLst>
              </p:cNvPr>
              <p:cNvSpPr/>
              <p:nvPr/>
            </p:nvSpPr>
            <p:spPr>
              <a:xfrm>
                <a:off x="2615878" y="6384361"/>
                <a:ext cx="410095" cy="1498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386BEC94-BA10-4AF6-AFCF-DB9F8ED6B854}"/>
                  </a:ext>
                </a:extLst>
              </p:cNvPr>
              <p:cNvSpPr/>
              <p:nvPr/>
            </p:nvSpPr>
            <p:spPr>
              <a:xfrm>
                <a:off x="942101" y="6394676"/>
                <a:ext cx="410095" cy="1498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11" name="Group 10">
            <a:extLst>
              <a:ext uri="{FF2B5EF4-FFF2-40B4-BE49-F238E27FC236}">
                <a16:creationId xmlns:a16="http://schemas.microsoft.com/office/drawing/2014/main" id="{19FF0857-0111-402D-AA8F-DF1C8DB8C376}"/>
              </a:ext>
            </a:extLst>
          </p:cNvPr>
          <p:cNvGrpSpPr/>
          <p:nvPr/>
        </p:nvGrpSpPr>
        <p:grpSpPr>
          <a:xfrm>
            <a:off x="7820843" y="1865702"/>
            <a:ext cx="4153493" cy="4665168"/>
            <a:chOff x="6206101" y="1865703"/>
            <a:chExt cx="4153493" cy="4665168"/>
          </a:xfrm>
        </p:grpSpPr>
        <p:grpSp>
          <p:nvGrpSpPr>
            <p:cNvPr id="18" name="Group 17">
              <a:extLst>
                <a:ext uri="{FF2B5EF4-FFF2-40B4-BE49-F238E27FC236}">
                  <a16:creationId xmlns:a16="http://schemas.microsoft.com/office/drawing/2014/main" id="{CFBC1B1C-BEBC-4066-93E0-88EA1A48AE51}"/>
                </a:ext>
              </a:extLst>
            </p:cNvPr>
            <p:cNvGrpSpPr/>
            <p:nvPr/>
          </p:nvGrpSpPr>
          <p:grpSpPr>
            <a:xfrm>
              <a:off x="6206101" y="1865703"/>
              <a:ext cx="4153493" cy="4519150"/>
              <a:chOff x="6578412" y="1886668"/>
              <a:chExt cx="4153493" cy="4519150"/>
            </a:xfrm>
          </p:grpSpPr>
          <p:pic>
            <p:nvPicPr>
              <p:cNvPr id="12" name="Picture 11" descr="Diagram&#10;&#10;Description automatically generated">
                <a:extLst>
                  <a:ext uri="{FF2B5EF4-FFF2-40B4-BE49-F238E27FC236}">
                    <a16:creationId xmlns:a16="http://schemas.microsoft.com/office/drawing/2014/main" id="{26AF57E8-C787-469B-B8C6-77D88C33AF1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87952" y="1886668"/>
                <a:ext cx="4143953" cy="1519449"/>
              </a:xfrm>
              <a:prstGeom prst="rect">
                <a:avLst/>
              </a:prstGeom>
            </p:spPr>
          </p:pic>
          <p:pic>
            <p:nvPicPr>
              <p:cNvPr id="14" name="Picture 13" descr="Diagram&#10;&#10;Description automatically generated">
                <a:extLst>
                  <a:ext uri="{FF2B5EF4-FFF2-40B4-BE49-F238E27FC236}">
                    <a16:creationId xmlns:a16="http://schemas.microsoft.com/office/drawing/2014/main" id="{23B9A7D9-0221-4CA4-A272-BEE8E8AAF8F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578412" y="3451883"/>
                <a:ext cx="4143953" cy="1526468"/>
              </a:xfrm>
              <a:prstGeom prst="rect">
                <a:avLst/>
              </a:prstGeom>
            </p:spPr>
          </p:pic>
          <p:pic>
            <p:nvPicPr>
              <p:cNvPr id="16" name="Picture 15" descr="Diagram&#10;&#10;Description automatically generated">
                <a:extLst>
                  <a:ext uri="{FF2B5EF4-FFF2-40B4-BE49-F238E27FC236}">
                    <a16:creationId xmlns:a16="http://schemas.microsoft.com/office/drawing/2014/main" id="{33106D0D-64CB-4820-802C-EAC6423100A7}"/>
                  </a:ext>
                </a:extLst>
              </p:cNvPr>
              <p:cNvPicPr>
                <a:picLocks noChangeAspect="1"/>
              </p:cNvPicPr>
              <p:nvPr/>
            </p:nvPicPr>
            <p:blipFill rotWithShape="1">
              <a:blip r:embed="rId8">
                <a:extLst>
                  <a:ext uri="{28A0092B-C50C-407E-A947-70E740481C1C}">
                    <a14:useLocalDpi xmlns:a14="http://schemas.microsoft.com/office/drawing/2010/main" val="0"/>
                  </a:ext>
                </a:extLst>
              </a:blip>
              <a:srcRect b="9827"/>
              <a:stretch/>
            </p:blipFill>
            <p:spPr>
              <a:xfrm>
                <a:off x="6578412" y="5035682"/>
                <a:ext cx="4153493" cy="1370136"/>
              </a:xfrm>
              <a:prstGeom prst="rect">
                <a:avLst/>
              </a:prstGeom>
            </p:spPr>
          </p:pic>
        </p:grpSp>
        <p:sp>
          <p:nvSpPr>
            <p:cNvPr id="8" name="Rectangle 7">
              <a:extLst>
                <a:ext uri="{FF2B5EF4-FFF2-40B4-BE49-F238E27FC236}">
                  <a16:creationId xmlns:a16="http://schemas.microsoft.com/office/drawing/2014/main" id="{FC749DB6-9F60-4FBC-A7AA-358C3D94AFF6}"/>
                </a:ext>
              </a:extLst>
            </p:cNvPr>
            <p:cNvSpPr/>
            <p:nvPr/>
          </p:nvSpPr>
          <p:spPr>
            <a:xfrm>
              <a:off x="7003671" y="3214255"/>
              <a:ext cx="411282" cy="17089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F3975CE8-3763-47DD-8AE9-ABC7C9F6FD25}"/>
                </a:ext>
              </a:extLst>
            </p:cNvPr>
            <p:cNvSpPr/>
            <p:nvPr/>
          </p:nvSpPr>
          <p:spPr>
            <a:xfrm>
              <a:off x="9156265" y="3211521"/>
              <a:ext cx="411282" cy="17089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D63DD2E9-D6E4-440F-8792-1DC7CDA9112F}"/>
                </a:ext>
              </a:extLst>
            </p:cNvPr>
            <p:cNvSpPr/>
            <p:nvPr/>
          </p:nvSpPr>
          <p:spPr>
            <a:xfrm>
              <a:off x="9156265" y="4794695"/>
              <a:ext cx="411282" cy="17089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4978B6DD-49C7-445D-AD76-441CBD0E19D8}"/>
                </a:ext>
              </a:extLst>
            </p:cNvPr>
            <p:cNvSpPr/>
            <p:nvPr/>
          </p:nvSpPr>
          <p:spPr>
            <a:xfrm>
              <a:off x="7003671" y="4781716"/>
              <a:ext cx="411282" cy="17089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FB739D65-4C53-4ABC-8917-9858808964F1}"/>
                </a:ext>
              </a:extLst>
            </p:cNvPr>
            <p:cNvSpPr/>
            <p:nvPr/>
          </p:nvSpPr>
          <p:spPr>
            <a:xfrm>
              <a:off x="6936823" y="6359974"/>
              <a:ext cx="411282" cy="17089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aphicFrame>
        <p:nvGraphicFramePr>
          <p:cNvPr id="6" name="Table 16">
            <a:extLst>
              <a:ext uri="{FF2B5EF4-FFF2-40B4-BE49-F238E27FC236}">
                <a16:creationId xmlns:a16="http://schemas.microsoft.com/office/drawing/2014/main" id="{C8F07238-E7CE-4BC2-A34C-E2FE6F8B8A66}"/>
              </a:ext>
            </a:extLst>
          </p:cNvPr>
          <p:cNvGraphicFramePr>
            <a:graphicFrameLocks noGrp="1"/>
          </p:cNvGraphicFramePr>
          <p:nvPr/>
        </p:nvGraphicFramePr>
        <p:xfrm>
          <a:off x="409708" y="1744520"/>
          <a:ext cx="5254492" cy="4700901"/>
        </p:xfrm>
        <a:graphic>
          <a:graphicData uri="http://schemas.openxmlformats.org/drawingml/2006/table">
            <a:tbl>
              <a:tblPr firstRow="1" bandRow="1">
                <a:tableStyleId>{5940675A-B579-460E-94D1-54222C63F5DA}</a:tableStyleId>
              </a:tblPr>
              <a:tblGrid>
                <a:gridCol w="1790719">
                  <a:extLst>
                    <a:ext uri="{9D8B030D-6E8A-4147-A177-3AD203B41FA5}">
                      <a16:colId xmlns:a16="http://schemas.microsoft.com/office/drawing/2014/main" val="2686144676"/>
                    </a:ext>
                  </a:extLst>
                </a:gridCol>
                <a:gridCol w="1825473">
                  <a:extLst>
                    <a:ext uri="{9D8B030D-6E8A-4147-A177-3AD203B41FA5}">
                      <a16:colId xmlns:a16="http://schemas.microsoft.com/office/drawing/2014/main" val="4038269704"/>
                    </a:ext>
                  </a:extLst>
                </a:gridCol>
                <a:gridCol w="1638300">
                  <a:extLst>
                    <a:ext uri="{9D8B030D-6E8A-4147-A177-3AD203B41FA5}">
                      <a16:colId xmlns:a16="http://schemas.microsoft.com/office/drawing/2014/main" val="51368068"/>
                    </a:ext>
                  </a:extLst>
                </a:gridCol>
              </a:tblGrid>
              <a:tr h="156696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altLang="it-IT" sz="1800" b="0" dirty="0">
                          <a:latin typeface="LM Roman 10" panose="00000500000000000000" pitchFamily="50" charset="0"/>
                        </a:rPr>
                        <a:t>Specimen S1A (calcarenite masonry)</a:t>
                      </a:r>
                      <a:endParaRPr lang="en-US" b="0" dirty="0"/>
                    </a:p>
                  </a:txBody>
                  <a:tcPr anchor="ct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3931296050"/>
                  </a:ext>
                </a:extLst>
              </a:tr>
              <a:tr h="156696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altLang="it-IT" sz="1800" b="0" dirty="0">
                          <a:latin typeface="LM Roman 10" panose="00000500000000000000" pitchFamily="50" charset="0"/>
                        </a:rPr>
                        <a:t>Specimen S1B (clay masonry)</a:t>
                      </a:r>
                      <a:endParaRPr lang="en-US" b="0" dirty="0"/>
                    </a:p>
                  </a:txBody>
                  <a:tcPr anchor="ct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515923449"/>
                  </a:ext>
                </a:extLst>
              </a:tr>
              <a:tr h="156696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altLang="it-IT" sz="1800" b="0" dirty="0">
                          <a:latin typeface="LM Roman 10" panose="00000500000000000000" pitchFamily="50" charset="0"/>
                        </a:rPr>
                        <a:t>Specimen S1C (ligtweight concrete)</a:t>
                      </a:r>
                      <a:endParaRPr lang="en-US" b="0" dirty="0"/>
                    </a:p>
                  </a:txBody>
                  <a:tcPr anchor="ctr"/>
                </a:tc>
                <a:tc>
                  <a:txBody>
                    <a:bodyPr/>
                    <a:lstStyle/>
                    <a:p>
                      <a:endParaRPr lang="en-US"/>
                    </a:p>
                  </a:txBody>
                  <a:tcPr/>
                </a:tc>
                <a:tc>
                  <a:txBody>
                    <a:bodyPr/>
                    <a:lstStyle/>
                    <a:p>
                      <a:endParaRPr lang="en-US" dirty="0"/>
                    </a:p>
                  </a:txBody>
                  <a:tcPr/>
                </a:tc>
                <a:extLst>
                  <a:ext uri="{0D108BD9-81ED-4DB2-BD59-A6C34878D82A}">
                    <a16:rowId xmlns:a16="http://schemas.microsoft.com/office/drawing/2014/main" val="2399702579"/>
                  </a:ext>
                </a:extLst>
              </a:tr>
            </a:tbl>
          </a:graphicData>
        </a:graphic>
      </p:graphicFrame>
      <p:graphicFrame>
        <p:nvGraphicFramePr>
          <p:cNvPr id="36" name="Table 16">
            <a:extLst>
              <a:ext uri="{FF2B5EF4-FFF2-40B4-BE49-F238E27FC236}">
                <a16:creationId xmlns:a16="http://schemas.microsoft.com/office/drawing/2014/main" id="{ECBA39C2-FEF9-4180-973D-DC6C1EE9E05B}"/>
              </a:ext>
            </a:extLst>
          </p:cNvPr>
          <p:cNvGraphicFramePr>
            <a:graphicFrameLocks noGrp="1"/>
          </p:cNvGraphicFramePr>
          <p:nvPr/>
        </p:nvGraphicFramePr>
        <p:xfrm>
          <a:off x="6019800" y="1751956"/>
          <a:ext cx="6013450" cy="4700901"/>
        </p:xfrm>
        <a:graphic>
          <a:graphicData uri="http://schemas.openxmlformats.org/drawingml/2006/table">
            <a:tbl>
              <a:tblPr firstRow="1" bandRow="1">
                <a:tableStyleId>{5940675A-B579-460E-94D1-54222C63F5DA}</a:tableStyleId>
              </a:tblPr>
              <a:tblGrid>
                <a:gridCol w="1690316">
                  <a:extLst>
                    <a:ext uri="{9D8B030D-6E8A-4147-A177-3AD203B41FA5}">
                      <a16:colId xmlns:a16="http://schemas.microsoft.com/office/drawing/2014/main" val="2686144676"/>
                    </a:ext>
                  </a:extLst>
                </a:gridCol>
                <a:gridCol w="2208584">
                  <a:extLst>
                    <a:ext uri="{9D8B030D-6E8A-4147-A177-3AD203B41FA5}">
                      <a16:colId xmlns:a16="http://schemas.microsoft.com/office/drawing/2014/main" val="4038269704"/>
                    </a:ext>
                  </a:extLst>
                </a:gridCol>
                <a:gridCol w="2114550">
                  <a:extLst>
                    <a:ext uri="{9D8B030D-6E8A-4147-A177-3AD203B41FA5}">
                      <a16:colId xmlns:a16="http://schemas.microsoft.com/office/drawing/2014/main" val="51368068"/>
                    </a:ext>
                  </a:extLst>
                </a:gridCol>
              </a:tblGrid>
              <a:tr h="1566967">
                <a:tc>
                  <a:txBody>
                    <a:bodyPr/>
                    <a:lstStyle/>
                    <a:p>
                      <a:pPr algn="ctr" eaLnBrk="1" hangingPunct="1">
                        <a:spcBef>
                          <a:spcPct val="0"/>
                        </a:spcBef>
                      </a:pPr>
                      <a:r>
                        <a:rPr lang="it-IT" altLang="it-IT" sz="1800" b="0" dirty="0">
                          <a:latin typeface="LM Roman 10" panose="00000500000000000000" pitchFamily="50" charset="0"/>
                        </a:rPr>
                        <a:t>Specimen 5 (solid bricks)</a:t>
                      </a:r>
                    </a:p>
                    <a:p>
                      <a:pPr algn="ctr"/>
                      <a:endParaRPr lang="en-US" b="0" dirty="0"/>
                    </a:p>
                  </a:txBody>
                  <a:tcPr anchor="ct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3931296050"/>
                  </a:ext>
                </a:extLst>
              </a:tr>
              <a:tr h="1566967">
                <a:tc>
                  <a:txBody>
                    <a:bodyPr/>
                    <a:lstStyle/>
                    <a:p>
                      <a:pPr algn="ctr" eaLnBrk="1" hangingPunct="1">
                        <a:spcBef>
                          <a:spcPct val="0"/>
                        </a:spcBef>
                      </a:pPr>
                      <a:r>
                        <a:rPr lang="it-IT" altLang="it-IT" sz="1800" b="0" dirty="0">
                          <a:latin typeface="LM Roman 10" panose="00000500000000000000" pitchFamily="50" charset="0"/>
                        </a:rPr>
                        <a:t>Specimen 8 (hollow bricks)</a:t>
                      </a:r>
                    </a:p>
                    <a:p>
                      <a:pPr algn="ctr">
                        <a:buFontTx/>
                        <a:buNone/>
                      </a:pPr>
                      <a:endParaRPr lang="en-US" b="0" dirty="0"/>
                    </a:p>
                  </a:txBody>
                  <a:tcPr anchor="ctr"/>
                </a:tc>
                <a:tc>
                  <a:txBody>
                    <a:bodyPr/>
                    <a:lstStyle/>
                    <a:p>
                      <a:endParaRPr lang="en-US"/>
                    </a:p>
                  </a:txBody>
                  <a:tcPr/>
                </a:tc>
                <a:tc>
                  <a:txBody>
                    <a:bodyPr/>
                    <a:lstStyle/>
                    <a:p>
                      <a:endParaRPr lang="en-US" dirty="0"/>
                    </a:p>
                  </a:txBody>
                  <a:tcPr/>
                </a:tc>
                <a:extLst>
                  <a:ext uri="{0D108BD9-81ED-4DB2-BD59-A6C34878D82A}">
                    <a16:rowId xmlns:a16="http://schemas.microsoft.com/office/drawing/2014/main" val="515923449"/>
                  </a:ext>
                </a:extLst>
              </a:tr>
              <a:tr h="1566967">
                <a:tc>
                  <a:txBody>
                    <a:bodyPr/>
                    <a:lstStyle/>
                    <a:p>
                      <a:pPr algn="ctr" eaLnBrk="1" hangingPunct="1">
                        <a:spcBef>
                          <a:spcPct val="0"/>
                        </a:spcBef>
                      </a:pPr>
                      <a:r>
                        <a:rPr lang="it-IT" altLang="it-IT" sz="1800" b="0" dirty="0">
                          <a:latin typeface="LM Roman 10" panose="00000500000000000000" pitchFamily="50" charset="0"/>
                        </a:rPr>
                        <a:t>Specimen 9 (solid bricks)</a:t>
                      </a:r>
                    </a:p>
                    <a:p>
                      <a:pPr algn="ctr">
                        <a:buFontTx/>
                        <a:buNone/>
                      </a:pPr>
                      <a:endParaRPr lang="en-US" b="0" dirty="0"/>
                    </a:p>
                  </a:txBody>
                  <a:tcPr anchor="ctr"/>
                </a:tc>
                <a:tc>
                  <a:txBody>
                    <a:bodyPr/>
                    <a:lstStyle/>
                    <a:p>
                      <a:endParaRPr lang="en-US"/>
                    </a:p>
                  </a:txBody>
                  <a:tcPr/>
                </a:tc>
                <a:tc>
                  <a:txBody>
                    <a:bodyPr/>
                    <a:lstStyle/>
                    <a:p>
                      <a:endParaRPr lang="en-US" dirty="0"/>
                    </a:p>
                  </a:txBody>
                  <a:tcPr/>
                </a:tc>
                <a:extLst>
                  <a:ext uri="{0D108BD9-81ED-4DB2-BD59-A6C34878D82A}">
                    <a16:rowId xmlns:a16="http://schemas.microsoft.com/office/drawing/2014/main" val="2399702579"/>
                  </a:ext>
                </a:extLst>
              </a:tr>
            </a:tbl>
          </a:graphicData>
        </a:graphic>
      </p:graphicFrame>
      <p:cxnSp>
        <p:nvCxnSpPr>
          <p:cNvPr id="23" name="Straight Connector 22">
            <a:extLst>
              <a:ext uri="{FF2B5EF4-FFF2-40B4-BE49-F238E27FC236}">
                <a16:creationId xmlns:a16="http://schemas.microsoft.com/office/drawing/2014/main" id="{9031DAD2-B5BD-44CE-BCD5-2BF7546B09A4}"/>
              </a:ext>
            </a:extLst>
          </p:cNvPr>
          <p:cNvCxnSpPr>
            <a:cxnSpLocks/>
          </p:cNvCxnSpPr>
          <p:nvPr/>
        </p:nvCxnSpPr>
        <p:spPr>
          <a:xfrm flipH="1">
            <a:off x="9977438" y="1874014"/>
            <a:ext cx="1980000" cy="0"/>
          </a:xfrm>
          <a:prstGeom prst="line">
            <a:avLst/>
          </a:prstGeom>
          <a:ln>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cxnSp>
        <p:nvCxnSpPr>
          <p:cNvPr id="44" name="Straight Connector 43">
            <a:extLst>
              <a:ext uri="{FF2B5EF4-FFF2-40B4-BE49-F238E27FC236}">
                <a16:creationId xmlns:a16="http://schemas.microsoft.com/office/drawing/2014/main" id="{402866AE-69D9-4545-B41B-9C95C6FA737B}"/>
              </a:ext>
            </a:extLst>
          </p:cNvPr>
          <p:cNvCxnSpPr>
            <a:cxnSpLocks/>
          </p:cNvCxnSpPr>
          <p:nvPr/>
        </p:nvCxnSpPr>
        <p:spPr>
          <a:xfrm flipH="1">
            <a:off x="10041731" y="3463664"/>
            <a:ext cx="1866901" cy="0"/>
          </a:xfrm>
          <a:prstGeom prst="line">
            <a:avLst/>
          </a:prstGeom>
          <a:ln w="6350">
            <a:solidFill>
              <a:schemeClr val="tx1">
                <a:lumMod val="75000"/>
                <a:lumOff val="25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cxnSp>
        <p:nvCxnSpPr>
          <p:cNvPr id="48" name="Straight Connector 47">
            <a:extLst>
              <a:ext uri="{FF2B5EF4-FFF2-40B4-BE49-F238E27FC236}">
                <a16:creationId xmlns:a16="http://schemas.microsoft.com/office/drawing/2014/main" id="{C4B3C8DF-2371-46A3-846B-C8764B707634}"/>
              </a:ext>
            </a:extLst>
          </p:cNvPr>
          <p:cNvCxnSpPr>
            <a:cxnSpLocks/>
          </p:cNvCxnSpPr>
          <p:nvPr/>
        </p:nvCxnSpPr>
        <p:spPr>
          <a:xfrm flipH="1">
            <a:off x="10025062" y="5030420"/>
            <a:ext cx="145257" cy="0"/>
          </a:xfrm>
          <a:prstGeom prst="line">
            <a:avLst/>
          </a:prstGeom>
          <a:ln w="6350">
            <a:solidFill>
              <a:schemeClr val="tx1">
                <a:lumMod val="75000"/>
                <a:lumOff val="25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cxnSp>
        <p:nvCxnSpPr>
          <p:cNvPr id="51" name="Straight Connector 50">
            <a:extLst>
              <a:ext uri="{FF2B5EF4-FFF2-40B4-BE49-F238E27FC236}">
                <a16:creationId xmlns:a16="http://schemas.microsoft.com/office/drawing/2014/main" id="{4AAC98F9-ABC1-44E9-A438-0D6917FC0AB4}"/>
              </a:ext>
            </a:extLst>
          </p:cNvPr>
          <p:cNvCxnSpPr>
            <a:cxnSpLocks/>
          </p:cNvCxnSpPr>
          <p:nvPr/>
        </p:nvCxnSpPr>
        <p:spPr>
          <a:xfrm flipH="1">
            <a:off x="11812181" y="5030420"/>
            <a:ext cx="145257" cy="0"/>
          </a:xfrm>
          <a:prstGeom prst="line">
            <a:avLst/>
          </a:prstGeom>
          <a:ln w="6350">
            <a:solidFill>
              <a:schemeClr val="tx1">
                <a:lumMod val="75000"/>
                <a:lumOff val="25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2489635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2"/>
          </p:nvPr>
        </p:nvSpPr>
        <p:spPr/>
        <p:txBody>
          <a:bodyPr/>
          <a:lstStyle/>
          <a:p>
            <a:fld id="{D6C43D34-2C1C-48BE-A1E0-CFA9AC7FEC3F}" type="slidenum">
              <a:rPr lang="en-GB" smtClean="0"/>
              <a:t>14</a:t>
            </a:fld>
            <a:endParaRPr lang="en-GB" dirty="0"/>
          </a:p>
        </p:txBody>
      </p:sp>
      <p:sp>
        <p:nvSpPr>
          <p:cNvPr id="3" name="Titolo 1">
            <a:extLst>
              <a:ext uri="{FF2B5EF4-FFF2-40B4-BE49-F238E27FC236}">
                <a16:creationId xmlns:a16="http://schemas.microsoft.com/office/drawing/2014/main" id="{1B1A38CD-11F3-439A-8C89-D576F6713B1A}"/>
              </a:ext>
            </a:extLst>
          </p:cNvPr>
          <p:cNvSpPr>
            <a:spLocks noGrp="1"/>
          </p:cNvSpPr>
          <p:nvPr>
            <p:ph type="title"/>
          </p:nvPr>
        </p:nvSpPr>
        <p:spPr>
          <a:xfrm>
            <a:off x="274559" y="208052"/>
            <a:ext cx="9292988" cy="386410"/>
          </a:xfrm>
        </p:spPr>
        <p:txBody>
          <a:bodyPr>
            <a:normAutofit fontScale="90000"/>
          </a:bodyPr>
          <a:lstStyle/>
          <a:p>
            <a:r>
              <a:rPr lang="en-GB" dirty="0">
                <a:latin typeface="LM Roman 10" panose="00000500000000000000" pitchFamily="50" charset="0"/>
              </a:rPr>
              <a:t>Model calibration</a:t>
            </a:r>
          </a:p>
        </p:txBody>
      </p:sp>
      <p:pic>
        <p:nvPicPr>
          <p:cNvPr id="5" name="Picture 4">
            <a:extLst>
              <a:ext uri="{FF2B5EF4-FFF2-40B4-BE49-F238E27FC236}">
                <a16:creationId xmlns:a16="http://schemas.microsoft.com/office/drawing/2014/main" id="{80C1A8E9-AEF7-432E-A443-8A6D83125BC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0278" y="994572"/>
            <a:ext cx="10793775" cy="5400487"/>
          </a:xfrm>
          <a:prstGeom prst="rect">
            <a:avLst/>
          </a:prstGeom>
        </p:spPr>
      </p:pic>
      <p:sp>
        <p:nvSpPr>
          <p:cNvPr id="6" name="TextBox 5">
            <a:extLst>
              <a:ext uri="{FF2B5EF4-FFF2-40B4-BE49-F238E27FC236}">
                <a16:creationId xmlns:a16="http://schemas.microsoft.com/office/drawing/2014/main" id="{736412CD-EB95-405D-8D56-E2F9F2A30A1C}"/>
              </a:ext>
            </a:extLst>
          </p:cNvPr>
          <p:cNvSpPr txBox="1"/>
          <p:nvPr/>
        </p:nvSpPr>
        <p:spPr>
          <a:xfrm>
            <a:off x="4633899" y="557615"/>
            <a:ext cx="3466531" cy="400110"/>
          </a:xfrm>
          <a:prstGeom prst="rect">
            <a:avLst/>
          </a:prstGeom>
          <a:noFill/>
          <a:ln>
            <a:solidFill>
              <a:schemeClr val="tx1"/>
            </a:solidFill>
          </a:ln>
        </p:spPr>
        <p:txBody>
          <a:bodyPr wrap="square" rtlCol="0">
            <a:spAutoFit/>
          </a:bodyPr>
          <a:lstStyle/>
          <a:p>
            <a:pPr algn="ctr"/>
            <a:r>
              <a:rPr lang="en-US" sz="2000" b="1" dirty="0">
                <a:latin typeface="LM Roman 10" panose="00000500000000000000" pitchFamily="50" charset="0"/>
              </a:rPr>
              <a:t>Pushover curves</a:t>
            </a:r>
          </a:p>
        </p:txBody>
      </p:sp>
      <p:sp>
        <p:nvSpPr>
          <p:cNvPr id="7" name="Freeform: Shape 6">
            <a:extLst>
              <a:ext uri="{FF2B5EF4-FFF2-40B4-BE49-F238E27FC236}">
                <a16:creationId xmlns:a16="http://schemas.microsoft.com/office/drawing/2014/main" id="{98365C4A-487B-4C35-B73E-18EA2C815A16}"/>
              </a:ext>
            </a:extLst>
          </p:cNvPr>
          <p:cNvSpPr/>
          <p:nvPr/>
        </p:nvSpPr>
        <p:spPr>
          <a:xfrm>
            <a:off x="0" y="4628271"/>
            <a:ext cx="416427" cy="2229729"/>
          </a:xfrm>
          <a:custGeom>
            <a:avLst/>
            <a:gdLst>
              <a:gd name="connsiteX0" fmla="*/ 0 w 416427"/>
              <a:gd name="connsiteY0" fmla="*/ 0 h 2229729"/>
              <a:gd name="connsiteX1" fmla="*/ 7622 w 416427"/>
              <a:gd name="connsiteY1" fmla="*/ 0 h 2229729"/>
              <a:gd name="connsiteX2" fmla="*/ 416427 w 416427"/>
              <a:gd name="connsiteY2" fmla="*/ 2229729 h 2229729"/>
              <a:gd name="connsiteX3" fmla="*/ 0 w 416427"/>
              <a:gd name="connsiteY3" fmla="*/ 2229729 h 2229729"/>
            </a:gdLst>
            <a:ahLst/>
            <a:cxnLst>
              <a:cxn ang="0">
                <a:pos x="connsiteX0" y="connsiteY0"/>
              </a:cxn>
              <a:cxn ang="0">
                <a:pos x="connsiteX1" y="connsiteY1"/>
              </a:cxn>
              <a:cxn ang="0">
                <a:pos x="connsiteX2" y="connsiteY2"/>
              </a:cxn>
              <a:cxn ang="0">
                <a:pos x="connsiteX3" y="connsiteY3"/>
              </a:cxn>
            </a:cxnLst>
            <a:rect l="l" t="t" r="r" b="b"/>
            <a:pathLst>
              <a:path w="416427" h="2229729">
                <a:moveTo>
                  <a:pt x="0" y="0"/>
                </a:moveTo>
                <a:lnTo>
                  <a:pt x="7622" y="0"/>
                </a:lnTo>
                <a:lnTo>
                  <a:pt x="416427" y="2229729"/>
                </a:lnTo>
                <a:lnTo>
                  <a:pt x="0" y="2229729"/>
                </a:lnTo>
                <a:close/>
              </a:path>
            </a:pathLst>
          </a:cu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en-US"/>
          </a:p>
        </p:txBody>
      </p:sp>
      <p:sp>
        <p:nvSpPr>
          <p:cNvPr id="8" name="TextBox 7">
            <a:extLst>
              <a:ext uri="{FF2B5EF4-FFF2-40B4-BE49-F238E27FC236}">
                <a16:creationId xmlns:a16="http://schemas.microsoft.com/office/drawing/2014/main" id="{4019EEA8-6308-41D1-944D-E7101A6CD08F}"/>
              </a:ext>
            </a:extLst>
          </p:cNvPr>
          <p:cNvSpPr txBox="1"/>
          <p:nvPr/>
        </p:nvSpPr>
        <p:spPr>
          <a:xfrm rot="16200000">
            <a:off x="-131327" y="2024526"/>
            <a:ext cx="1649361" cy="369332"/>
          </a:xfrm>
          <a:prstGeom prst="rect">
            <a:avLst/>
          </a:prstGeom>
          <a:noFill/>
          <a:ln>
            <a:solidFill>
              <a:schemeClr val="tx1"/>
            </a:solidFill>
          </a:ln>
        </p:spPr>
        <p:txBody>
          <a:bodyPr wrap="none" rtlCol="0">
            <a:spAutoFit/>
          </a:bodyPr>
          <a:lstStyle/>
          <a:p>
            <a:pPr algn="ctr">
              <a:spcBef>
                <a:spcPct val="0"/>
              </a:spcBef>
            </a:pPr>
            <a:r>
              <a:rPr lang="it-IT" altLang="it-IT" sz="1800" b="1" dirty="0">
                <a:solidFill>
                  <a:srgbClr val="FF0000"/>
                </a:solidFill>
                <a:latin typeface="LM Roman 10" panose="00000500000000000000" pitchFamily="50" charset="0"/>
              </a:rPr>
              <a:t>DATASET 1</a:t>
            </a:r>
          </a:p>
        </p:txBody>
      </p:sp>
      <p:sp>
        <p:nvSpPr>
          <p:cNvPr id="9" name="TextBox 8">
            <a:extLst>
              <a:ext uri="{FF2B5EF4-FFF2-40B4-BE49-F238E27FC236}">
                <a16:creationId xmlns:a16="http://schemas.microsoft.com/office/drawing/2014/main" id="{EE68B221-45B3-437F-AD4C-CC7810755598}"/>
              </a:ext>
            </a:extLst>
          </p:cNvPr>
          <p:cNvSpPr txBox="1"/>
          <p:nvPr/>
        </p:nvSpPr>
        <p:spPr>
          <a:xfrm rot="16200000">
            <a:off x="-131326" y="4831880"/>
            <a:ext cx="1649361" cy="369332"/>
          </a:xfrm>
          <a:prstGeom prst="rect">
            <a:avLst/>
          </a:prstGeom>
          <a:noFill/>
          <a:ln>
            <a:solidFill>
              <a:schemeClr val="tx1"/>
            </a:solidFill>
          </a:ln>
        </p:spPr>
        <p:txBody>
          <a:bodyPr wrap="none" rtlCol="0">
            <a:spAutoFit/>
          </a:bodyPr>
          <a:lstStyle/>
          <a:p>
            <a:pPr algn="ctr">
              <a:spcBef>
                <a:spcPct val="0"/>
              </a:spcBef>
            </a:pPr>
            <a:r>
              <a:rPr lang="it-IT" altLang="it-IT" sz="1800" b="1" dirty="0">
                <a:solidFill>
                  <a:srgbClr val="FF0000"/>
                </a:solidFill>
                <a:latin typeface="LM Roman 10" panose="00000500000000000000" pitchFamily="50" charset="0"/>
              </a:rPr>
              <a:t>DATASET 2</a:t>
            </a:r>
          </a:p>
        </p:txBody>
      </p:sp>
    </p:spTree>
    <p:extLst>
      <p:ext uri="{BB962C8B-B14F-4D97-AF65-F5344CB8AC3E}">
        <p14:creationId xmlns:p14="http://schemas.microsoft.com/office/powerpoint/2010/main" val="2756950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2"/>
          </p:nvPr>
        </p:nvSpPr>
        <p:spPr/>
        <p:txBody>
          <a:bodyPr/>
          <a:lstStyle/>
          <a:p>
            <a:fld id="{D6C43D34-2C1C-48BE-A1E0-CFA9AC7FEC3F}" type="slidenum">
              <a:rPr lang="en-GB" smtClean="0"/>
              <a:t>15</a:t>
            </a:fld>
            <a:endParaRPr lang="en-GB" dirty="0"/>
          </a:p>
        </p:txBody>
      </p:sp>
      <p:sp>
        <p:nvSpPr>
          <p:cNvPr id="25" name="Titolo 1">
            <a:extLst>
              <a:ext uri="{FF2B5EF4-FFF2-40B4-BE49-F238E27FC236}">
                <a16:creationId xmlns:a16="http://schemas.microsoft.com/office/drawing/2014/main" id="{95024F9D-E81D-4C38-B70D-54E098052130}"/>
              </a:ext>
            </a:extLst>
          </p:cNvPr>
          <p:cNvSpPr>
            <a:spLocks noGrp="1"/>
          </p:cNvSpPr>
          <p:nvPr>
            <p:ph type="title"/>
          </p:nvPr>
        </p:nvSpPr>
        <p:spPr>
          <a:xfrm>
            <a:off x="274559" y="208052"/>
            <a:ext cx="9292988" cy="386410"/>
          </a:xfrm>
        </p:spPr>
        <p:txBody>
          <a:bodyPr>
            <a:normAutofit fontScale="90000"/>
          </a:bodyPr>
          <a:lstStyle/>
          <a:p>
            <a:r>
              <a:rPr lang="en-GB" dirty="0">
                <a:latin typeface="LM Roman 10" panose="00000500000000000000" pitchFamily="50" charset="0"/>
              </a:rPr>
              <a:t>Analytical solution</a:t>
            </a:r>
          </a:p>
        </p:txBody>
      </p:sp>
      <p:sp>
        <p:nvSpPr>
          <p:cNvPr id="23" name="Freeform: Shape 22">
            <a:extLst>
              <a:ext uri="{FF2B5EF4-FFF2-40B4-BE49-F238E27FC236}">
                <a16:creationId xmlns:a16="http://schemas.microsoft.com/office/drawing/2014/main" id="{7EE37657-E2B7-463B-B87F-DF8D9E735A4F}"/>
              </a:ext>
            </a:extLst>
          </p:cNvPr>
          <p:cNvSpPr/>
          <p:nvPr/>
        </p:nvSpPr>
        <p:spPr>
          <a:xfrm>
            <a:off x="0" y="4628271"/>
            <a:ext cx="416427" cy="2229729"/>
          </a:xfrm>
          <a:custGeom>
            <a:avLst/>
            <a:gdLst>
              <a:gd name="connsiteX0" fmla="*/ 0 w 416427"/>
              <a:gd name="connsiteY0" fmla="*/ 0 h 2229729"/>
              <a:gd name="connsiteX1" fmla="*/ 7622 w 416427"/>
              <a:gd name="connsiteY1" fmla="*/ 0 h 2229729"/>
              <a:gd name="connsiteX2" fmla="*/ 416427 w 416427"/>
              <a:gd name="connsiteY2" fmla="*/ 2229729 h 2229729"/>
              <a:gd name="connsiteX3" fmla="*/ 0 w 416427"/>
              <a:gd name="connsiteY3" fmla="*/ 2229729 h 2229729"/>
            </a:gdLst>
            <a:ahLst/>
            <a:cxnLst>
              <a:cxn ang="0">
                <a:pos x="connsiteX0" y="connsiteY0"/>
              </a:cxn>
              <a:cxn ang="0">
                <a:pos x="connsiteX1" y="connsiteY1"/>
              </a:cxn>
              <a:cxn ang="0">
                <a:pos x="connsiteX2" y="connsiteY2"/>
              </a:cxn>
              <a:cxn ang="0">
                <a:pos x="connsiteX3" y="connsiteY3"/>
              </a:cxn>
            </a:cxnLst>
            <a:rect l="l" t="t" r="r" b="b"/>
            <a:pathLst>
              <a:path w="416427" h="2229729">
                <a:moveTo>
                  <a:pt x="0" y="0"/>
                </a:moveTo>
                <a:lnTo>
                  <a:pt x="7622" y="0"/>
                </a:lnTo>
                <a:lnTo>
                  <a:pt x="416427" y="2229729"/>
                </a:lnTo>
                <a:lnTo>
                  <a:pt x="0" y="2229729"/>
                </a:lnTo>
                <a:close/>
              </a:path>
            </a:pathLst>
          </a:cu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en-US"/>
          </a:p>
        </p:txBody>
      </p:sp>
      <p:sp>
        <p:nvSpPr>
          <p:cNvPr id="53" name="CasellaDiTesto 34">
            <a:extLst>
              <a:ext uri="{FF2B5EF4-FFF2-40B4-BE49-F238E27FC236}">
                <a16:creationId xmlns:a16="http://schemas.microsoft.com/office/drawing/2014/main" id="{59AD1D92-CFD4-4134-8B35-98696250200A}"/>
              </a:ext>
            </a:extLst>
          </p:cNvPr>
          <p:cNvSpPr txBox="1"/>
          <p:nvPr/>
        </p:nvSpPr>
        <p:spPr>
          <a:xfrm>
            <a:off x="513805" y="4291087"/>
            <a:ext cx="10894427" cy="1291636"/>
          </a:xfrm>
          <a:prstGeom prst="rect">
            <a:avLst/>
          </a:prstGeom>
          <a:noFill/>
        </p:spPr>
        <p:txBody>
          <a:bodyPr wrap="square" rtlCol="0">
            <a:spAutoFit/>
          </a:bodyPr>
          <a:lstStyle/>
          <a:p>
            <a:pPr>
              <a:lnSpc>
                <a:spcPct val="150000"/>
              </a:lnSpc>
            </a:pPr>
            <a:r>
              <a:rPr lang="en-GB" b="1" dirty="0">
                <a:latin typeface="LM Roman 10" panose="00000500000000000000" pitchFamily="50" charset="0"/>
                <a:cs typeface="Arial" panose="020B0604020202020204" pitchFamily="34" charset="0"/>
              </a:rPr>
              <a:t>Analytical solution objectives:</a:t>
            </a:r>
          </a:p>
          <a:p>
            <a:pPr marL="285750" indent="-285750">
              <a:lnSpc>
                <a:spcPct val="150000"/>
              </a:lnSpc>
              <a:buFont typeface="Wingdings" panose="05000000000000000000" pitchFamily="2" charset="2"/>
              <a:buChar char="§"/>
            </a:pPr>
            <a:r>
              <a:rPr lang="en-US" b="0" i="0" dirty="0">
                <a:effectLst/>
                <a:latin typeface="LM Roman 10" panose="00000500000000000000" pitchFamily="50" charset="0"/>
              </a:rPr>
              <a:t>Methodology of shear measurement in 2D continuum model</a:t>
            </a:r>
          </a:p>
          <a:p>
            <a:pPr marL="285750" indent="-285750">
              <a:lnSpc>
                <a:spcPct val="150000"/>
              </a:lnSpc>
              <a:buFont typeface="Wingdings" panose="05000000000000000000" pitchFamily="2" charset="2"/>
              <a:buChar char="§"/>
            </a:pPr>
            <a:r>
              <a:rPr lang="en-US" i="0" dirty="0">
                <a:effectLst/>
                <a:latin typeface="LM Roman 10" panose="00000500000000000000" pitchFamily="50" charset="0"/>
              </a:rPr>
              <a:t>Proposal of an analytical relationship to predict the additional shear         Validation of the solution</a:t>
            </a:r>
            <a:endParaRPr lang="en-GB" dirty="0">
              <a:latin typeface="LM Roman 10" panose="00000500000000000000" pitchFamily="50" charset="0"/>
              <a:cs typeface="Arial" panose="020B0604020202020204" pitchFamily="34" charset="0"/>
            </a:endParaRPr>
          </a:p>
        </p:txBody>
      </p:sp>
      <p:sp>
        <p:nvSpPr>
          <p:cNvPr id="54" name="Arrow: Right 53">
            <a:extLst>
              <a:ext uri="{FF2B5EF4-FFF2-40B4-BE49-F238E27FC236}">
                <a16:creationId xmlns:a16="http://schemas.microsoft.com/office/drawing/2014/main" id="{13ABF56F-024C-4950-AB91-89EC13FE12B2}"/>
              </a:ext>
            </a:extLst>
          </p:cNvPr>
          <p:cNvSpPr/>
          <p:nvPr/>
        </p:nvSpPr>
        <p:spPr>
          <a:xfrm>
            <a:off x="7857976" y="5322773"/>
            <a:ext cx="504000" cy="193750"/>
          </a:xfrm>
          <a:prstGeom prst="rightArrow">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b="1" dirty="0">
              <a:ln w="22225">
                <a:solidFill>
                  <a:schemeClr val="accent2"/>
                </a:solidFill>
                <a:prstDash val="solid"/>
              </a:ln>
              <a:solidFill>
                <a:schemeClr val="accent2">
                  <a:lumMod val="40000"/>
                  <a:lumOff val="60000"/>
                </a:schemeClr>
              </a:solidFill>
            </a:endParaRPr>
          </a:p>
        </p:txBody>
      </p:sp>
      <p:pic>
        <p:nvPicPr>
          <p:cNvPr id="139" name="Picture 138">
            <a:extLst>
              <a:ext uri="{FF2B5EF4-FFF2-40B4-BE49-F238E27FC236}">
                <a16:creationId xmlns:a16="http://schemas.microsoft.com/office/drawing/2014/main" id="{AB262CA9-5B3D-4980-8DA8-509E2D8F3DD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9827" y="1512362"/>
            <a:ext cx="3115095" cy="1589709"/>
          </a:xfrm>
          <a:prstGeom prst="rect">
            <a:avLst/>
          </a:prstGeom>
        </p:spPr>
      </p:pic>
      <p:grpSp>
        <p:nvGrpSpPr>
          <p:cNvPr id="128" name="Group 127">
            <a:extLst>
              <a:ext uri="{FF2B5EF4-FFF2-40B4-BE49-F238E27FC236}">
                <a16:creationId xmlns:a16="http://schemas.microsoft.com/office/drawing/2014/main" id="{856F65AE-2951-40DE-ADAC-CFA1F91ED1FD}"/>
              </a:ext>
            </a:extLst>
          </p:cNvPr>
          <p:cNvGrpSpPr/>
          <p:nvPr/>
        </p:nvGrpSpPr>
        <p:grpSpPr>
          <a:xfrm>
            <a:off x="4771342" y="3091947"/>
            <a:ext cx="1514645" cy="742622"/>
            <a:chOff x="457587" y="1870909"/>
            <a:chExt cx="3088435" cy="1514243"/>
          </a:xfrm>
        </p:grpSpPr>
        <p:pic>
          <p:nvPicPr>
            <p:cNvPr id="136" name="Picture 135" descr="Diagram&#10;&#10;Description automatically generated">
              <a:extLst>
                <a:ext uri="{FF2B5EF4-FFF2-40B4-BE49-F238E27FC236}">
                  <a16:creationId xmlns:a16="http://schemas.microsoft.com/office/drawing/2014/main" id="{A0862D80-2F12-45DC-AA5B-936FB33D534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587" y="1870909"/>
              <a:ext cx="3088435" cy="1465191"/>
            </a:xfrm>
            <a:prstGeom prst="rect">
              <a:avLst/>
            </a:prstGeom>
          </p:spPr>
        </p:pic>
        <p:sp>
          <p:nvSpPr>
            <p:cNvPr id="137" name="Rectangle 136">
              <a:extLst>
                <a:ext uri="{FF2B5EF4-FFF2-40B4-BE49-F238E27FC236}">
                  <a16:creationId xmlns:a16="http://schemas.microsoft.com/office/drawing/2014/main" id="{9563037E-1A64-4F3B-914A-F4DF02733D62}"/>
                </a:ext>
              </a:extLst>
            </p:cNvPr>
            <p:cNvSpPr/>
            <p:nvPr/>
          </p:nvSpPr>
          <p:spPr>
            <a:xfrm>
              <a:off x="1025236" y="3208788"/>
              <a:ext cx="410095" cy="1763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8" name="Rectangle 137">
              <a:extLst>
                <a:ext uri="{FF2B5EF4-FFF2-40B4-BE49-F238E27FC236}">
                  <a16:creationId xmlns:a16="http://schemas.microsoft.com/office/drawing/2014/main" id="{1458E38E-FE8A-419C-8B8E-B7C53EB05090}"/>
                </a:ext>
              </a:extLst>
            </p:cNvPr>
            <p:cNvSpPr/>
            <p:nvPr/>
          </p:nvSpPr>
          <p:spPr>
            <a:xfrm>
              <a:off x="2660731" y="3191992"/>
              <a:ext cx="410095" cy="1763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29" name="Group 128">
            <a:extLst>
              <a:ext uri="{FF2B5EF4-FFF2-40B4-BE49-F238E27FC236}">
                <a16:creationId xmlns:a16="http://schemas.microsoft.com/office/drawing/2014/main" id="{AEEA62A1-EA6A-4285-8BA5-279108B68965}"/>
              </a:ext>
            </a:extLst>
          </p:cNvPr>
          <p:cNvGrpSpPr/>
          <p:nvPr/>
        </p:nvGrpSpPr>
        <p:grpSpPr>
          <a:xfrm>
            <a:off x="4764925" y="1523537"/>
            <a:ext cx="1514645" cy="1541830"/>
            <a:chOff x="451805" y="3400613"/>
            <a:chExt cx="3088435" cy="3143867"/>
          </a:xfrm>
        </p:grpSpPr>
        <p:pic>
          <p:nvPicPr>
            <p:cNvPr id="130" name="Picture 129" descr="A picture containing text, device&#10;&#10;Description automatically generated">
              <a:extLst>
                <a:ext uri="{FF2B5EF4-FFF2-40B4-BE49-F238E27FC236}">
                  <a16:creationId xmlns:a16="http://schemas.microsoft.com/office/drawing/2014/main" id="{36FA5EDB-8A30-48D7-AD1A-28E744B21B8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1805" y="3400613"/>
              <a:ext cx="3088434" cy="1533448"/>
            </a:xfrm>
            <a:prstGeom prst="rect">
              <a:avLst/>
            </a:prstGeom>
          </p:spPr>
        </p:pic>
        <p:pic>
          <p:nvPicPr>
            <p:cNvPr id="131" name="Picture 130" descr="Diagram&#10;&#10;Description automatically generated">
              <a:extLst>
                <a:ext uri="{FF2B5EF4-FFF2-40B4-BE49-F238E27FC236}">
                  <a16:creationId xmlns:a16="http://schemas.microsoft.com/office/drawing/2014/main" id="{20735C5B-7D28-4806-95A1-4B5D5D8BAEE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51806" y="4998575"/>
              <a:ext cx="3088434" cy="1535590"/>
            </a:xfrm>
            <a:prstGeom prst="rect">
              <a:avLst/>
            </a:prstGeom>
          </p:spPr>
        </p:pic>
        <p:sp>
          <p:nvSpPr>
            <p:cNvPr id="132" name="Rectangle 131">
              <a:extLst>
                <a:ext uri="{FF2B5EF4-FFF2-40B4-BE49-F238E27FC236}">
                  <a16:creationId xmlns:a16="http://schemas.microsoft.com/office/drawing/2014/main" id="{FC411464-5E6B-4DDB-8456-7949BDBA4BEE}"/>
                </a:ext>
              </a:extLst>
            </p:cNvPr>
            <p:cNvSpPr/>
            <p:nvPr/>
          </p:nvSpPr>
          <p:spPr>
            <a:xfrm>
              <a:off x="942101" y="4784257"/>
              <a:ext cx="410095" cy="1498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3" name="Rectangle 132">
              <a:extLst>
                <a:ext uri="{FF2B5EF4-FFF2-40B4-BE49-F238E27FC236}">
                  <a16:creationId xmlns:a16="http://schemas.microsoft.com/office/drawing/2014/main" id="{134F742D-5212-4202-9C83-B4967D1D9ADC}"/>
                </a:ext>
              </a:extLst>
            </p:cNvPr>
            <p:cNvSpPr/>
            <p:nvPr/>
          </p:nvSpPr>
          <p:spPr>
            <a:xfrm>
              <a:off x="2660730" y="4781716"/>
              <a:ext cx="410095" cy="1498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4" name="Rectangle 133">
              <a:extLst>
                <a:ext uri="{FF2B5EF4-FFF2-40B4-BE49-F238E27FC236}">
                  <a16:creationId xmlns:a16="http://schemas.microsoft.com/office/drawing/2014/main" id="{9677B76F-49E9-4975-9F2B-5FCFAB986B37}"/>
                </a:ext>
              </a:extLst>
            </p:cNvPr>
            <p:cNvSpPr/>
            <p:nvPr/>
          </p:nvSpPr>
          <p:spPr>
            <a:xfrm>
              <a:off x="2615878" y="6384361"/>
              <a:ext cx="410095" cy="1498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5" name="Rectangle 134">
              <a:extLst>
                <a:ext uri="{FF2B5EF4-FFF2-40B4-BE49-F238E27FC236}">
                  <a16:creationId xmlns:a16="http://schemas.microsoft.com/office/drawing/2014/main" id="{B0B308F4-A649-4360-9FF8-67243503655F}"/>
                </a:ext>
              </a:extLst>
            </p:cNvPr>
            <p:cNvSpPr/>
            <p:nvPr/>
          </p:nvSpPr>
          <p:spPr>
            <a:xfrm>
              <a:off x="942101" y="6394676"/>
              <a:ext cx="410095" cy="1498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127" name="Picture 126">
            <a:extLst>
              <a:ext uri="{FF2B5EF4-FFF2-40B4-BE49-F238E27FC236}">
                <a16:creationId xmlns:a16="http://schemas.microsoft.com/office/drawing/2014/main" id="{C8BCD9E2-69A9-4BB2-8825-C0A04CB27F94}"/>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r="50254"/>
          <a:stretch/>
        </p:blipFill>
        <p:spPr>
          <a:xfrm>
            <a:off x="6400993" y="1526876"/>
            <a:ext cx="1088378" cy="2221200"/>
          </a:xfrm>
          <a:prstGeom prst="rect">
            <a:avLst/>
          </a:prstGeom>
        </p:spPr>
      </p:pic>
      <p:pic>
        <p:nvPicPr>
          <p:cNvPr id="124" name="Picture 123">
            <a:extLst>
              <a:ext uri="{FF2B5EF4-FFF2-40B4-BE49-F238E27FC236}">
                <a16:creationId xmlns:a16="http://schemas.microsoft.com/office/drawing/2014/main" id="{8CCDB201-6A79-4493-9789-5A7015E1ACC4}"/>
              </a:ext>
            </a:extLst>
          </p:cNvPr>
          <p:cNvPicPr>
            <a:picLocks noChangeAspect="1"/>
          </p:cNvPicPr>
          <p:nvPr/>
        </p:nvPicPr>
        <p:blipFill>
          <a:blip r:embed="rId8"/>
          <a:stretch>
            <a:fillRect/>
          </a:stretch>
        </p:blipFill>
        <p:spPr>
          <a:xfrm>
            <a:off x="1011384" y="3194693"/>
            <a:ext cx="2111980" cy="580366"/>
          </a:xfrm>
          <a:prstGeom prst="rect">
            <a:avLst/>
          </a:prstGeom>
        </p:spPr>
      </p:pic>
      <p:grpSp>
        <p:nvGrpSpPr>
          <p:cNvPr id="9" name="Group 8">
            <a:extLst>
              <a:ext uri="{FF2B5EF4-FFF2-40B4-BE49-F238E27FC236}">
                <a16:creationId xmlns:a16="http://schemas.microsoft.com/office/drawing/2014/main" id="{089F8AC2-F9FF-4A6F-B1F4-E140CF962C1C}"/>
              </a:ext>
            </a:extLst>
          </p:cNvPr>
          <p:cNvGrpSpPr/>
          <p:nvPr/>
        </p:nvGrpSpPr>
        <p:grpSpPr>
          <a:xfrm>
            <a:off x="469127" y="965208"/>
            <a:ext cx="11253743" cy="2910535"/>
            <a:chOff x="469127" y="965208"/>
            <a:chExt cx="11253743" cy="2910535"/>
          </a:xfrm>
        </p:grpSpPr>
        <p:sp>
          <p:nvSpPr>
            <p:cNvPr id="150" name="Rettangolo arrotondato 41">
              <a:extLst>
                <a:ext uri="{FF2B5EF4-FFF2-40B4-BE49-F238E27FC236}">
                  <a16:creationId xmlns:a16="http://schemas.microsoft.com/office/drawing/2014/main" id="{8A5F6CD3-B14B-453D-916E-9C3B23171C88}"/>
                </a:ext>
              </a:extLst>
            </p:cNvPr>
            <p:cNvSpPr/>
            <p:nvPr/>
          </p:nvSpPr>
          <p:spPr>
            <a:xfrm>
              <a:off x="8482870" y="1384460"/>
              <a:ext cx="3240000" cy="2491200"/>
            </a:xfrm>
            <a:prstGeom prst="round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grpSp>
          <p:nvGrpSpPr>
            <p:cNvPr id="8" name="Group 7">
              <a:extLst>
                <a:ext uri="{FF2B5EF4-FFF2-40B4-BE49-F238E27FC236}">
                  <a16:creationId xmlns:a16="http://schemas.microsoft.com/office/drawing/2014/main" id="{D8A4E7DC-D2B0-4C37-9675-048085A03202}"/>
                </a:ext>
              </a:extLst>
            </p:cNvPr>
            <p:cNvGrpSpPr/>
            <p:nvPr/>
          </p:nvGrpSpPr>
          <p:grpSpPr>
            <a:xfrm>
              <a:off x="469127" y="965208"/>
              <a:ext cx="11253743" cy="2910535"/>
              <a:chOff x="469127" y="965208"/>
              <a:chExt cx="11253743" cy="2910535"/>
            </a:xfrm>
          </p:grpSpPr>
          <p:sp>
            <p:nvSpPr>
              <p:cNvPr id="143" name="CasellaDiTesto 16">
                <a:extLst>
                  <a:ext uri="{FF2B5EF4-FFF2-40B4-BE49-F238E27FC236}">
                    <a16:creationId xmlns:a16="http://schemas.microsoft.com/office/drawing/2014/main" id="{E5676EDD-5201-4ADB-BC39-62388EA001DE}"/>
                  </a:ext>
                </a:extLst>
              </p:cNvPr>
              <p:cNvSpPr txBox="1"/>
              <p:nvPr/>
            </p:nvSpPr>
            <p:spPr>
              <a:xfrm>
                <a:off x="469127" y="965208"/>
                <a:ext cx="3240000" cy="369332"/>
              </a:xfrm>
              <a:prstGeom prst="rect">
                <a:avLst/>
              </a:prstGeom>
              <a:noFill/>
            </p:spPr>
            <p:txBody>
              <a:bodyPr wrap="square" rtlCol="0">
                <a:spAutoFit/>
              </a:bodyPr>
              <a:lstStyle/>
              <a:p>
                <a:pPr algn="ctr"/>
                <a:r>
                  <a:rPr lang="en-GB" b="1" dirty="0">
                    <a:latin typeface="LM Roman 10" panose="00000500000000000000" pitchFamily="50" charset="0"/>
                    <a:cs typeface="Arial" panose="020B0604020202020204" pitchFamily="34" charset="0"/>
                  </a:rPr>
                  <a:t>Refined micro</a:t>
                </a:r>
                <a:r>
                  <a:rPr lang="en-US" b="1" dirty="0">
                    <a:latin typeface="LM Roman 10" panose="00000500000000000000" pitchFamily="50" charset="0"/>
                    <a:cs typeface="Arial" panose="020B0604020202020204" pitchFamily="34" charset="0"/>
                  </a:rPr>
                  <a:t>-</a:t>
                </a:r>
                <a:r>
                  <a:rPr lang="en-GB" b="1" dirty="0">
                    <a:latin typeface="LM Roman 10" panose="00000500000000000000" pitchFamily="50" charset="0"/>
                    <a:cs typeface="Arial" panose="020B0604020202020204" pitchFamily="34" charset="0"/>
                  </a:rPr>
                  <a:t>model</a:t>
                </a:r>
              </a:p>
            </p:txBody>
          </p:sp>
          <p:sp>
            <p:nvSpPr>
              <p:cNvPr id="144" name="CasellaDiTesto 17">
                <a:extLst>
                  <a:ext uri="{FF2B5EF4-FFF2-40B4-BE49-F238E27FC236}">
                    <a16:creationId xmlns:a16="http://schemas.microsoft.com/office/drawing/2014/main" id="{83B14B77-BCD2-45C9-B891-ACBB45F5AE7B}"/>
                  </a:ext>
                </a:extLst>
              </p:cNvPr>
              <p:cNvSpPr txBox="1"/>
              <p:nvPr/>
            </p:nvSpPr>
            <p:spPr>
              <a:xfrm>
                <a:off x="4501763" y="965208"/>
                <a:ext cx="3240000" cy="369332"/>
              </a:xfrm>
              <a:prstGeom prst="rect">
                <a:avLst/>
              </a:prstGeom>
              <a:noFill/>
            </p:spPr>
            <p:txBody>
              <a:bodyPr wrap="square" rtlCol="0">
                <a:spAutoFit/>
              </a:bodyPr>
              <a:lstStyle/>
              <a:p>
                <a:pPr algn="ctr"/>
                <a:r>
                  <a:rPr lang="en-GB" b="1" dirty="0">
                    <a:latin typeface="LM Roman 10" panose="00000500000000000000" pitchFamily="50" charset="0"/>
                    <a:cs typeface="Arial" panose="020B0604020202020204" pitchFamily="34" charset="0"/>
                  </a:rPr>
                  <a:t>Model calibration</a:t>
                </a:r>
              </a:p>
            </p:txBody>
          </p:sp>
          <p:sp>
            <p:nvSpPr>
              <p:cNvPr id="145" name="CasellaDiTesto 18">
                <a:extLst>
                  <a:ext uri="{FF2B5EF4-FFF2-40B4-BE49-F238E27FC236}">
                    <a16:creationId xmlns:a16="http://schemas.microsoft.com/office/drawing/2014/main" id="{A4FC1EAC-06E3-4BA3-871F-9F3F70B0A880}"/>
                  </a:ext>
                </a:extLst>
              </p:cNvPr>
              <p:cNvSpPr txBox="1"/>
              <p:nvPr/>
            </p:nvSpPr>
            <p:spPr>
              <a:xfrm>
                <a:off x="8482870" y="965208"/>
                <a:ext cx="3240000" cy="369332"/>
              </a:xfrm>
              <a:prstGeom prst="rect">
                <a:avLst/>
              </a:prstGeom>
              <a:noFill/>
            </p:spPr>
            <p:txBody>
              <a:bodyPr wrap="square" rtlCol="0">
                <a:spAutoFit/>
              </a:bodyPr>
              <a:lstStyle/>
              <a:p>
                <a:pPr algn="ctr"/>
                <a:r>
                  <a:rPr lang="en-GB" b="1" dirty="0">
                    <a:latin typeface="LM Roman 10" panose="00000500000000000000" pitchFamily="50" charset="0"/>
                    <a:cs typeface="Arial" panose="020B0604020202020204" pitchFamily="34" charset="0"/>
                  </a:rPr>
                  <a:t>Analytical solution</a:t>
                </a:r>
              </a:p>
            </p:txBody>
          </p:sp>
          <p:sp>
            <p:nvSpPr>
              <p:cNvPr id="147" name="Gallone 42">
                <a:extLst>
                  <a:ext uri="{FF2B5EF4-FFF2-40B4-BE49-F238E27FC236}">
                    <a16:creationId xmlns:a16="http://schemas.microsoft.com/office/drawing/2014/main" id="{6B0EA1F0-31E4-4DA5-BFEC-FA205E147481}"/>
                  </a:ext>
                </a:extLst>
              </p:cNvPr>
              <p:cNvSpPr/>
              <p:nvPr/>
            </p:nvSpPr>
            <p:spPr>
              <a:xfrm>
                <a:off x="3945791" y="2450519"/>
                <a:ext cx="320301" cy="359082"/>
              </a:xfrm>
              <a:prstGeom prst="chevron">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GB">
                  <a:solidFill>
                    <a:schemeClr val="tx1"/>
                  </a:solidFill>
                </a:endParaRPr>
              </a:p>
            </p:txBody>
          </p:sp>
          <p:sp>
            <p:nvSpPr>
              <p:cNvPr id="148" name="Gallone 43">
                <a:extLst>
                  <a:ext uri="{FF2B5EF4-FFF2-40B4-BE49-F238E27FC236}">
                    <a16:creationId xmlns:a16="http://schemas.microsoft.com/office/drawing/2014/main" id="{38785EE2-66C5-4473-B6F6-5040DAB3BED8}"/>
                  </a:ext>
                </a:extLst>
              </p:cNvPr>
              <p:cNvSpPr/>
              <p:nvPr/>
            </p:nvSpPr>
            <p:spPr>
              <a:xfrm>
                <a:off x="7949594" y="2450519"/>
                <a:ext cx="320301" cy="359082"/>
              </a:xfrm>
              <a:prstGeom prst="chevron">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GB">
                  <a:solidFill>
                    <a:schemeClr val="tx1"/>
                  </a:solidFill>
                </a:endParaRPr>
              </a:p>
            </p:txBody>
          </p:sp>
          <p:pic>
            <p:nvPicPr>
              <p:cNvPr id="142" name="Picture 141">
                <a:extLst>
                  <a:ext uri="{FF2B5EF4-FFF2-40B4-BE49-F238E27FC236}">
                    <a16:creationId xmlns:a16="http://schemas.microsoft.com/office/drawing/2014/main" id="{BE52A51E-5285-463C-A07C-8C555875A6C8}"/>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10149267" y="1523537"/>
                <a:ext cx="1358737" cy="2216302"/>
              </a:xfrm>
              <a:prstGeom prst="rect">
                <a:avLst/>
              </a:prstGeom>
            </p:spPr>
          </p:pic>
          <mc:AlternateContent xmlns:mc="http://schemas.openxmlformats.org/markup-compatibility/2006" xmlns:a14="http://schemas.microsoft.com/office/drawing/2010/main">
            <mc:Choice Requires="a14">
              <p:sp>
                <p:nvSpPr>
                  <p:cNvPr id="121" name="TextBox 120">
                    <a:extLst>
                      <a:ext uri="{FF2B5EF4-FFF2-40B4-BE49-F238E27FC236}">
                        <a16:creationId xmlns:a16="http://schemas.microsoft.com/office/drawing/2014/main" id="{AA1CDEA7-BE4E-42B4-AEC3-29AE0DF70A72}"/>
                      </a:ext>
                    </a:extLst>
                  </p:cNvPr>
                  <p:cNvSpPr txBox="1"/>
                  <p:nvPr/>
                </p:nvSpPr>
                <p:spPr>
                  <a:xfrm>
                    <a:off x="8674011" y="2760041"/>
                    <a:ext cx="1358737" cy="116347"/>
                  </a:xfrm>
                  <a:prstGeom prst="rect">
                    <a:avLst/>
                  </a:prstGeom>
                  <a:noFill/>
                  <a:ln>
                    <a:solidFill>
                      <a:schemeClr val="bg1"/>
                    </a:solid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600" i="1" smtClean="0">
                                  <a:latin typeface="Cambria Math" panose="02040503050406030204" pitchFamily="18" charset="0"/>
                                </a:rPr>
                              </m:ctrlPr>
                            </m:sSubPr>
                            <m:e>
                              <m:r>
                                <a:rPr lang="en-US" sz="600" b="0" i="1" smtClean="0">
                                  <a:latin typeface="Cambria Math" panose="02040503050406030204" pitchFamily="18" charset="0"/>
                                </a:rPr>
                                <m:t>𝑉</m:t>
                              </m:r>
                            </m:e>
                            <m:sub>
                              <m:r>
                                <a:rPr lang="en-US" sz="600" b="0" i="1" smtClean="0">
                                  <a:latin typeface="Cambria Math" panose="02040503050406030204" pitchFamily="18" charset="0"/>
                                </a:rPr>
                                <m:t>𝑡𝑜𝑡</m:t>
                              </m:r>
                            </m:sub>
                          </m:sSub>
                          <m:r>
                            <a:rPr lang="en-US" sz="600" b="0" i="1" smtClean="0">
                              <a:latin typeface="Cambria Math" panose="02040503050406030204" pitchFamily="18" charset="0"/>
                            </a:rPr>
                            <m:t>=</m:t>
                          </m:r>
                          <m:r>
                            <a:rPr lang="en-US" sz="600" b="0" i="1" smtClean="0">
                              <a:latin typeface="Cambria Math" panose="02040503050406030204" pitchFamily="18" charset="0"/>
                            </a:rPr>
                            <m:t>𝑉</m:t>
                          </m:r>
                          <m:r>
                            <a:rPr lang="en-US" sz="600" b="0" i="1" smtClean="0">
                              <a:latin typeface="Cambria Math" panose="02040503050406030204" pitchFamily="18" charset="0"/>
                            </a:rPr>
                            <m:t>+</m:t>
                          </m:r>
                          <m:r>
                            <a:rPr lang="en-US" sz="600" b="0" i="1" smtClean="0">
                              <a:latin typeface="Cambria Math" panose="02040503050406030204" pitchFamily="18" charset="0"/>
                            </a:rPr>
                            <m:t>𝑁</m:t>
                          </m:r>
                          <m:func>
                            <m:funcPr>
                              <m:ctrlPr>
                                <a:rPr lang="en-US" sz="600" b="0" i="1" smtClean="0">
                                  <a:latin typeface="Cambria Math" panose="02040503050406030204" pitchFamily="18" charset="0"/>
                                </a:rPr>
                              </m:ctrlPr>
                            </m:funcPr>
                            <m:fName>
                              <m:r>
                                <m:rPr>
                                  <m:sty m:val="p"/>
                                </m:rPr>
                                <a:rPr lang="en-US" sz="600" b="0" i="0" smtClean="0">
                                  <a:latin typeface="Cambria Math" panose="02040503050406030204" pitchFamily="18" charset="0"/>
                                </a:rPr>
                                <m:t>cos</m:t>
                              </m:r>
                            </m:fName>
                            <m:e>
                              <m:r>
                                <a:rPr lang="en-US" sz="600" b="0" i="1" smtClean="0">
                                  <a:latin typeface="Cambria Math" panose="02040503050406030204" pitchFamily="18" charset="0"/>
                                  <a:ea typeface="Cambria Math" panose="02040503050406030204" pitchFamily="18" charset="0"/>
                                </a:rPr>
                                <m:t>𝜃</m:t>
                              </m:r>
                            </m:e>
                          </m:func>
                          <m:r>
                            <a:rPr lang="en-US" sz="600" b="0" i="1" smtClean="0">
                              <a:latin typeface="Cambria Math" panose="02040503050406030204" pitchFamily="18" charset="0"/>
                            </a:rPr>
                            <m:t>−</m:t>
                          </m:r>
                          <m:r>
                            <a:rPr lang="en-US" sz="600" b="0" i="1" smtClean="0">
                              <a:latin typeface="Cambria Math" panose="02040503050406030204" pitchFamily="18" charset="0"/>
                              <a:ea typeface="Cambria Math" panose="02040503050406030204" pitchFamily="18" charset="0"/>
                            </a:rPr>
                            <m:t>𝜇</m:t>
                          </m:r>
                          <m:r>
                            <a:rPr lang="en-US" sz="600" b="0" i="1" smtClean="0">
                              <a:latin typeface="Cambria Math" panose="02040503050406030204" pitchFamily="18" charset="0"/>
                              <a:ea typeface="Cambria Math" panose="02040503050406030204" pitchFamily="18" charset="0"/>
                            </a:rPr>
                            <m:t>𝑁</m:t>
                          </m:r>
                          <m:func>
                            <m:funcPr>
                              <m:ctrlPr>
                                <a:rPr lang="en-US" sz="600" b="0" i="1" smtClean="0">
                                  <a:latin typeface="Cambria Math" panose="02040503050406030204" pitchFamily="18" charset="0"/>
                                  <a:ea typeface="Cambria Math" panose="02040503050406030204" pitchFamily="18" charset="0"/>
                                </a:rPr>
                              </m:ctrlPr>
                            </m:funcPr>
                            <m:fName>
                              <m:r>
                                <m:rPr>
                                  <m:sty m:val="p"/>
                                </m:rPr>
                                <a:rPr lang="en-US" sz="600" b="0" i="0" smtClean="0">
                                  <a:latin typeface="Cambria Math" panose="02040503050406030204" pitchFamily="18" charset="0"/>
                                  <a:ea typeface="Cambria Math" panose="02040503050406030204" pitchFamily="18" charset="0"/>
                                </a:rPr>
                                <m:t>sin</m:t>
                              </m:r>
                            </m:fName>
                            <m:e>
                              <m:r>
                                <a:rPr lang="en-US" sz="600" b="0" i="1" smtClean="0">
                                  <a:latin typeface="Cambria Math" panose="02040503050406030204" pitchFamily="18" charset="0"/>
                                  <a:ea typeface="Cambria Math" panose="02040503050406030204" pitchFamily="18" charset="0"/>
                                </a:rPr>
                                <m:t>𝜃</m:t>
                              </m:r>
                              <m:f>
                                <m:fPr>
                                  <m:ctrlPr>
                                    <a:rPr lang="en-US" sz="600" b="0" i="1" smtClean="0">
                                      <a:latin typeface="Cambria Math" panose="02040503050406030204" pitchFamily="18" charset="0"/>
                                      <a:ea typeface="Cambria Math" panose="02040503050406030204" pitchFamily="18" charset="0"/>
                                    </a:rPr>
                                  </m:ctrlPr>
                                </m:fPr>
                                <m:num>
                                  <m:r>
                                    <a:rPr lang="en-US" sz="600" b="0" i="1" smtClean="0">
                                      <a:latin typeface="Cambria Math" panose="02040503050406030204" pitchFamily="18" charset="0"/>
                                      <a:ea typeface="Cambria Math" panose="02040503050406030204" pitchFamily="18" charset="0"/>
                                    </a:rPr>
                                    <m:t>𝛼</m:t>
                                  </m:r>
                                  <m:r>
                                    <a:rPr lang="en-US" sz="600" b="0" i="1" smtClean="0">
                                      <a:latin typeface="Cambria Math" panose="02040503050406030204" pitchFamily="18" charset="0"/>
                                      <a:ea typeface="Cambria Math" panose="02040503050406030204" pitchFamily="18" charset="0"/>
                                    </a:rPr>
                                    <m:t>𝑙</m:t>
                                  </m:r>
                                </m:num>
                                <m:den>
                                  <m:r>
                                    <a:rPr lang="en-US" sz="600" b="0" i="1" smtClean="0">
                                      <a:latin typeface="Cambria Math" panose="02040503050406030204" pitchFamily="18" charset="0"/>
                                      <a:ea typeface="Cambria Math" panose="02040503050406030204" pitchFamily="18" charset="0"/>
                                    </a:rPr>
                                    <m:t>𝑤</m:t>
                                  </m:r>
                                </m:den>
                              </m:f>
                            </m:e>
                          </m:func>
                        </m:oMath>
                      </m:oMathPara>
                    </a14:m>
                    <a:endParaRPr lang="en-US" sz="600" dirty="0"/>
                  </a:p>
                </p:txBody>
              </p:sp>
            </mc:Choice>
            <mc:Fallback xmlns="">
              <p:sp>
                <p:nvSpPr>
                  <p:cNvPr id="121" name="TextBox 120">
                    <a:extLst>
                      <a:ext uri="{FF2B5EF4-FFF2-40B4-BE49-F238E27FC236}">
                        <a16:creationId xmlns:a16="http://schemas.microsoft.com/office/drawing/2014/main" id="{AA1CDEA7-BE4E-42B4-AEC3-29AE0DF70A72}"/>
                      </a:ext>
                    </a:extLst>
                  </p:cNvPr>
                  <p:cNvSpPr txBox="1">
                    <a:spLocks noRot="1" noChangeAspect="1" noMove="1" noResize="1" noEditPoints="1" noAdjustHandles="1" noChangeArrowheads="1" noChangeShapeType="1" noTextEdit="1"/>
                  </p:cNvSpPr>
                  <p:nvPr/>
                </p:nvSpPr>
                <p:spPr>
                  <a:xfrm>
                    <a:off x="8674011" y="2760041"/>
                    <a:ext cx="1358737" cy="116347"/>
                  </a:xfrm>
                  <a:prstGeom prst="rect">
                    <a:avLst/>
                  </a:prstGeom>
                  <a:blipFill>
                    <a:blip r:embed="rId10"/>
                    <a:stretch>
                      <a:fillRect t="-4762" b="-57143"/>
                    </a:stretch>
                  </a:blipFill>
                  <a:ln>
                    <a:solidFill>
                      <a:schemeClr val="bg1"/>
                    </a:solidFill>
                  </a:ln>
                </p:spPr>
                <p:txBody>
                  <a:bodyPr/>
                  <a:lstStyle/>
                  <a:p>
                    <a:r>
                      <a:rPr lang="en-GB">
                        <a:noFill/>
                      </a:rPr>
                      <a:t> </a:t>
                    </a:r>
                  </a:p>
                </p:txBody>
              </p:sp>
            </mc:Fallback>
          </mc:AlternateContent>
          <p:sp>
            <p:nvSpPr>
              <p:cNvPr id="122" name="Rectangle 121">
                <a:extLst>
                  <a:ext uri="{FF2B5EF4-FFF2-40B4-BE49-F238E27FC236}">
                    <a16:creationId xmlns:a16="http://schemas.microsoft.com/office/drawing/2014/main" id="{E70423F3-3262-4076-9E9A-EC9BC2FE0687}"/>
                  </a:ext>
                </a:extLst>
              </p:cNvPr>
              <p:cNvSpPr/>
              <p:nvPr/>
            </p:nvSpPr>
            <p:spPr>
              <a:xfrm>
                <a:off x="8674011" y="2742614"/>
                <a:ext cx="1358737" cy="21718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90" name="Group 89">
                <a:extLst>
                  <a:ext uri="{FF2B5EF4-FFF2-40B4-BE49-F238E27FC236}">
                    <a16:creationId xmlns:a16="http://schemas.microsoft.com/office/drawing/2014/main" id="{DC66E5F2-28D7-456C-8589-A28195ACE934}"/>
                  </a:ext>
                </a:extLst>
              </p:cNvPr>
              <p:cNvGrpSpPr/>
              <p:nvPr/>
            </p:nvGrpSpPr>
            <p:grpSpPr>
              <a:xfrm>
                <a:off x="8847874" y="1509353"/>
                <a:ext cx="1004122" cy="1146635"/>
                <a:chOff x="8854441" y="1196699"/>
                <a:chExt cx="2255516" cy="2601796"/>
              </a:xfrm>
            </p:grpSpPr>
            <p:grpSp>
              <p:nvGrpSpPr>
                <p:cNvPr id="111" name="Group 110">
                  <a:extLst>
                    <a:ext uri="{FF2B5EF4-FFF2-40B4-BE49-F238E27FC236}">
                      <a16:creationId xmlns:a16="http://schemas.microsoft.com/office/drawing/2014/main" id="{789C458B-1D7F-4257-8A84-6C1A9D85B941}"/>
                    </a:ext>
                  </a:extLst>
                </p:cNvPr>
                <p:cNvGrpSpPr/>
                <p:nvPr/>
              </p:nvGrpSpPr>
              <p:grpSpPr>
                <a:xfrm>
                  <a:off x="8854441" y="1196699"/>
                  <a:ext cx="2255516" cy="2601796"/>
                  <a:chOff x="8854441" y="1196699"/>
                  <a:chExt cx="2255516" cy="2601796"/>
                </a:xfrm>
              </p:grpSpPr>
              <p:pic>
                <p:nvPicPr>
                  <p:cNvPr id="116" name="Picture 115">
                    <a:extLst>
                      <a:ext uri="{FF2B5EF4-FFF2-40B4-BE49-F238E27FC236}">
                        <a16:creationId xmlns:a16="http://schemas.microsoft.com/office/drawing/2014/main" id="{A3F9A269-938B-4AC8-9DBF-29106F6E3C1D}"/>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8854443" y="1196699"/>
                    <a:ext cx="2255514" cy="2601796"/>
                  </a:xfrm>
                  <a:prstGeom prst="rect">
                    <a:avLst/>
                  </a:prstGeom>
                </p:spPr>
              </p:pic>
              <p:grpSp>
                <p:nvGrpSpPr>
                  <p:cNvPr id="117" name="Group 116">
                    <a:extLst>
                      <a:ext uri="{FF2B5EF4-FFF2-40B4-BE49-F238E27FC236}">
                        <a16:creationId xmlns:a16="http://schemas.microsoft.com/office/drawing/2014/main" id="{D87FF432-895A-452D-87C9-D444716E4F72}"/>
                      </a:ext>
                    </a:extLst>
                  </p:cNvPr>
                  <p:cNvGrpSpPr/>
                  <p:nvPr/>
                </p:nvGrpSpPr>
                <p:grpSpPr>
                  <a:xfrm>
                    <a:off x="8854441" y="1645338"/>
                    <a:ext cx="231317" cy="227913"/>
                    <a:chOff x="8854441" y="1645338"/>
                    <a:chExt cx="231317" cy="227913"/>
                  </a:xfrm>
                </p:grpSpPr>
                <p:cxnSp>
                  <p:nvCxnSpPr>
                    <p:cNvPr id="118" name="Straight Connector 117">
                      <a:extLst>
                        <a:ext uri="{FF2B5EF4-FFF2-40B4-BE49-F238E27FC236}">
                          <a16:creationId xmlns:a16="http://schemas.microsoft.com/office/drawing/2014/main" id="{B63A51E1-5A21-4B22-9E50-18777A3417A7}"/>
                        </a:ext>
                      </a:extLst>
                    </p:cNvPr>
                    <p:cNvCxnSpPr>
                      <a:cxnSpLocks/>
                    </p:cNvCxnSpPr>
                    <p:nvPr/>
                  </p:nvCxnSpPr>
                  <p:spPr>
                    <a:xfrm flipH="1">
                      <a:off x="8854443" y="1645338"/>
                      <a:ext cx="23131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2ED5F6A8-3B56-4BED-8442-DFA223DFDB42}"/>
                        </a:ext>
                      </a:extLst>
                    </p:cNvPr>
                    <p:cNvCxnSpPr>
                      <a:cxnSpLocks/>
                    </p:cNvCxnSpPr>
                    <p:nvPr/>
                  </p:nvCxnSpPr>
                  <p:spPr>
                    <a:xfrm flipH="1">
                      <a:off x="8854442" y="1873251"/>
                      <a:ext cx="23131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FAF89564-81F9-47F2-ADF4-82930F492137}"/>
                        </a:ext>
                      </a:extLst>
                    </p:cNvPr>
                    <p:cNvCxnSpPr>
                      <a:cxnSpLocks/>
                    </p:cNvCxnSpPr>
                    <p:nvPr/>
                  </p:nvCxnSpPr>
                  <p:spPr>
                    <a:xfrm flipH="1">
                      <a:off x="8854441" y="1765195"/>
                      <a:ext cx="23131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grpSp>
            <p:grpSp>
              <p:nvGrpSpPr>
                <p:cNvPr id="112" name="Group 111">
                  <a:extLst>
                    <a:ext uri="{FF2B5EF4-FFF2-40B4-BE49-F238E27FC236}">
                      <a16:creationId xmlns:a16="http://schemas.microsoft.com/office/drawing/2014/main" id="{44A8BFBE-E9F9-4B02-9F37-7086F80EA1EC}"/>
                    </a:ext>
                  </a:extLst>
                </p:cNvPr>
                <p:cNvGrpSpPr/>
                <p:nvPr/>
              </p:nvGrpSpPr>
              <p:grpSpPr>
                <a:xfrm>
                  <a:off x="10878640" y="3225801"/>
                  <a:ext cx="231317" cy="227913"/>
                  <a:chOff x="8854441" y="1645338"/>
                  <a:chExt cx="231317" cy="227913"/>
                </a:xfrm>
              </p:grpSpPr>
              <p:cxnSp>
                <p:nvCxnSpPr>
                  <p:cNvPr id="113" name="Straight Connector 112">
                    <a:extLst>
                      <a:ext uri="{FF2B5EF4-FFF2-40B4-BE49-F238E27FC236}">
                        <a16:creationId xmlns:a16="http://schemas.microsoft.com/office/drawing/2014/main" id="{C8DC9C5D-B029-45F7-955E-426CB1ADB1A7}"/>
                      </a:ext>
                    </a:extLst>
                  </p:cNvPr>
                  <p:cNvCxnSpPr>
                    <a:cxnSpLocks/>
                  </p:cNvCxnSpPr>
                  <p:nvPr/>
                </p:nvCxnSpPr>
                <p:spPr>
                  <a:xfrm flipH="1">
                    <a:off x="8854443" y="1645338"/>
                    <a:ext cx="23131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DAD4D87E-D017-43FD-9741-941B98D81C98}"/>
                      </a:ext>
                    </a:extLst>
                  </p:cNvPr>
                  <p:cNvCxnSpPr>
                    <a:cxnSpLocks/>
                  </p:cNvCxnSpPr>
                  <p:nvPr/>
                </p:nvCxnSpPr>
                <p:spPr>
                  <a:xfrm flipH="1">
                    <a:off x="8854442" y="1873251"/>
                    <a:ext cx="23131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1F8EAE34-F16A-4BA1-8D34-7B1379B0AA3C}"/>
                      </a:ext>
                    </a:extLst>
                  </p:cNvPr>
                  <p:cNvCxnSpPr>
                    <a:cxnSpLocks/>
                  </p:cNvCxnSpPr>
                  <p:nvPr/>
                </p:nvCxnSpPr>
                <p:spPr>
                  <a:xfrm flipH="1">
                    <a:off x="8854441" y="1765195"/>
                    <a:ext cx="23131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grpSp>
          <p:grpSp>
            <p:nvGrpSpPr>
              <p:cNvPr id="91" name="Group 90">
                <a:extLst>
                  <a:ext uri="{FF2B5EF4-FFF2-40B4-BE49-F238E27FC236}">
                    <a16:creationId xmlns:a16="http://schemas.microsoft.com/office/drawing/2014/main" id="{9E39398C-0CAD-4BCD-A5A2-C2762A466B58}"/>
                  </a:ext>
                </a:extLst>
              </p:cNvPr>
              <p:cNvGrpSpPr/>
              <p:nvPr/>
            </p:nvGrpSpPr>
            <p:grpSpPr>
              <a:xfrm>
                <a:off x="8571597" y="1556888"/>
                <a:ext cx="310267" cy="408573"/>
                <a:chOff x="8594801" y="1915921"/>
                <a:chExt cx="310267" cy="408573"/>
              </a:xfrm>
            </p:grpSpPr>
            <p:sp>
              <p:nvSpPr>
                <p:cNvPr id="105" name="TextBox 104">
                  <a:extLst>
                    <a:ext uri="{FF2B5EF4-FFF2-40B4-BE49-F238E27FC236}">
                      <a16:creationId xmlns:a16="http://schemas.microsoft.com/office/drawing/2014/main" id="{E9535055-8842-4C92-9199-D87B9E0D9921}"/>
                    </a:ext>
                  </a:extLst>
                </p:cNvPr>
                <p:cNvSpPr txBox="1"/>
                <p:nvPr/>
              </p:nvSpPr>
              <p:spPr>
                <a:xfrm>
                  <a:off x="8597010" y="1915921"/>
                  <a:ext cx="308057" cy="138498"/>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300" dirty="0">
                      <a:latin typeface="LM Roman 10" panose="00000500000000000000" pitchFamily="50" charset="0"/>
                    </a:rPr>
                    <a:t>Cut 1</a:t>
                  </a:r>
                </a:p>
              </p:txBody>
            </p:sp>
            <p:sp>
              <p:nvSpPr>
                <p:cNvPr id="106" name="TextBox 105">
                  <a:extLst>
                    <a:ext uri="{FF2B5EF4-FFF2-40B4-BE49-F238E27FC236}">
                      <a16:creationId xmlns:a16="http://schemas.microsoft.com/office/drawing/2014/main" id="{A37A3507-C301-4D3E-9FA7-ECBD9F249EC2}"/>
                    </a:ext>
                  </a:extLst>
                </p:cNvPr>
                <p:cNvSpPr txBox="1"/>
                <p:nvPr/>
              </p:nvSpPr>
              <p:spPr>
                <a:xfrm>
                  <a:off x="8597011" y="2051209"/>
                  <a:ext cx="308057" cy="138498"/>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300" dirty="0">
                      <a:latin typeface="LM Roman 10" panose="00000500000000000000" pitchFamily="50" charset="0"/>
                    </a:rPr>
                    <a:t>Cut 2</a:t>
                  </a:r>
                </a:p>
              </p:txBody>
            </p:sp>
            <p:sp>
              <p:nvSpPr>
                <p:cNvPr id="107" name="TextBox 106">
                  <a:extLst>
                    <a:ext uri="{FF2B5EF4-FFF2-40B4-BE49-F238E27FC236}">
                      <a16:creationId xmlns:a16="http://schemas.microsoft.com/office/drawing/2014/main" id="{8795495C-F600-467B-8EE2-0D43F505BD45}"/>
                    </a:ext>
                  </a:extLst>
                </p:cNvPr>
                <p:cNvSpPr txBox="1"/>
                <p:nvPr/>
              </p:nvSpPr>
              <p:spPr>
                <a:xfrm>
                  <a:off x="8594801" y="2185996"/>
                  <a:ext cx="308057" cy="138498"/>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300" dirty="0">
                      <a:latin typeface="LM Roman 10" panose="00000500000000000000" pitchFamily="50" charset="0"/>
                    </a:rPr>
                    <a:t>Cut 3</a:t>
                  </a:r>
                </a:p>
              </p:txBody>
            </p:sp>
            <p:sp>
              <p:nvSpPr>
                <p:cNvPr id="108" name="Rectangle 107">
                  <a:extLst>
                    <a:ext uri="{FF2B5EF4-FFF2-40B4-BE49-F238E27FC236}">
                      <a16:creationId xmlns:a16="http://schemas.microsoft.com/office/drawing/2014/main" id="{16DDE4A1-F9E1-4793-AD6B-1E49A9C674A7}"/>
                    </a:ext>
                  </a:extLst>
                </p:cNvPr>
                <p:cNvSpPr/>
                <p:nvPr/>
              </p:nvSpPr>
              <p:spPr>
                <a:xfrm>
                  <a:off x="8659539" y="1944299"/>
                  <a:ext cx="148230" cy="81742"/>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9" name="Rectangle 108">
                  <a:extLst>
                    <a:ext uri="{FF2B5EF4-FFF2-40B4-BE49-F238E27FC236}">
                      <a16:creationId xmlns:a16="http://schemas.microsoft.com/office/drawing/2014/main" id="{4E31B729-D9EE-4CE8-B314-B8D2BF22B756}"/>
                    </a:ext>
                  </a:extLst>
                </p:cNvPr>
                <p:cNvSpPr/>
                <p:nvPr/>
              </p:nvSpPr>
              <p:spPr>
                <a:xfrm>
                  <a:off x="8659895" y="2078881"/>
                  <a:ext cx="148230" cy="81742"/>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0" name="Rectangle 109">
                  <a:extLst>
                    <a:ext uri="{FF2B5EF4-FFF2-40B4-BE49-F238E27FC236}">
                      <a16:creationId xmlns:a16="http://schemas.microsoft.com/office/drawing/2014/main" id="{718501FF-9F3F-4271-B377-51572D256AA7}"/>
                    </a:ext>
                  </a:extLst>
                </p:cNvPr>
                <p:cNvSpPr/>
                <p:nvPr/>
              </p:nvSpPr>
              <p:spPr>
                <a:xfrm>
                  <a:off x="8659539" y="2211993"/>
                  <a:ext cx="148230" cy="81742"/>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92" name="Straight Connector 91">
                <a:extLst>
                  <a:ext uri="{FF2B5EF4-FFF2-40B4-BE49-F238E27FC236}">
                    <a16:creationId xmlns:a16="http://schemas.microsoft.com/office/drawing/2014/main" id="{31C43711-2DB9-41B2-A261-1050034C22B9}"/>
                  </a:ext>
                </a:extLst>
              </p:cNvPr>
              <p:cNvCxnSpPr>
                <a:cxnSpLocks/>
                <a:stCxn id="108" idx="3"/>
              </p:cNvCxnSpPr>
              <p:nvPr/>
            </p:nvCxnSpPr>
            <p:spPr>
              <a:xfrm>
                <a:off x="8784565" y="1626137"/>
                <a:ext cx="108380" cy="7833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8316A46F-9E2B-42A7-BB7A-036A4666B847}"/>
                  </a:ext>
                </a:extLst>
              </p:cNvPr>
              <p:cNvCxnSpPr>
                <a:cxnSpLocks/>
                <a:stCxn id="110" idx="3"/>
              </p:cNvCxnSpPr>
              <p:nvPr/>
            </p:nvCxnSpPr>
            <p:spPr>
              <a:xfrm flipV="1">
                <a:off x="8784565" y="1807422"/>
                <a:ext cx="108380" cy="8640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631FFF80-5208-4A4B-A03E-E45546A546A4}"/>
                  </a:ext>
                </a:extLst>
              </p:cNvPr>
              <p:cNvCxnSpPr>
                <a:cxnSpLocks/>
                <a:stCxn id="109" idx="3"/>
              </p:cNvCxnSpPr>
              <p:nvPr/>
            </p:nvCxnSpPr>
            <p:spPr>
              <a:xfrm flipV="1">
                <a:off x="8784921" y="1759894"/>
                <a:ext cx="114442" cy="8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95" name="Group 94">
                <a:extLst>
                  <a:ext uri="{FF2B5EF4-FFF2-40B4-BE49-F238E27FC236}">
                    <a16:creationId xmlns:a16="http://schemas.microsoft.com/office/drawing/2014/main" id="{E3AFC27A-F240-4424-892B-0B25D28D8F9B}"/>
                  </a:ext>
                </a:extLst>
              </p:cNvPr>
              <p:cNvGrpSpPr/>
              <p:nvPr/>
            </p:nvGrpSpPr>
            <p:grpSpPr>
              <a:xfrm>
                <a:off x="9851995" y="2250309"/>
                <a:ext cx="310267" cy="408573"/>
                <a:chOff x="8594801" y="1915921"/>
                <a:chExt cx="310267" cy="408573"/>
              </a:xfrm>
            </p:grpSpPr>
            <p:sp>
              <p:nvSpPr>
                <p:cNvPr id="99" name="TextBox 98">
                  <a:extLst>
                    <a:ext uri="{FF2B5EF4-FFF2-40B4-BE49-F238E27FC236}">
                      <a16:creationId xmlns:a16="http://schemas.microsoft.com/office/drawing/2014/main" id="{E8C75C31-74CD-491B-A84E-4F83D2734DD4}"/>
                    </a:ext>
                  </a:extLst>
                </p:cNvPr>
                <p:cNvSpPr txBox="1"/>
                <p:nvPr/>
              </p:nvSpPr>
              <p:spPr>
                <a:xfrm>
                  <a:off x="8597010" y="1915921"/>
                  <a:ext cx="308057" cy="138498"/>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300" dirty="0">
                      <a:latin typeface="LM Roman 10" panose="00000500000000000000" pitchFamily="50" charset="0"/>
                    </a:rPr>
                    <a:t>Cut 4</a:t>
                  </a:r>
                </a:p>
              </p:txBody>
            </p:sp>
            <p:sp>
              <p:nvSpPr>
                <p:cNvPr id="100" name="TextBox 99">
                  <a:extLst>
                    <a:ext uri="{FF2B5EF4-FFF2-40B4-BE49-F238E27FC236}">
                      <a16:creationId xmlns:a16="http://schemas.microsoft.com/office/drawing/2014/main" id="{90BCEC79-F80E-492E-A64E-9DDCE4AE163D}"/>
                    </a:ext>
                  </a:extLst>
                </p:cNvPr>
                <p:cNvSpPr txBox="1"/>
                <p:nvPr/>
              </p:nvSpPr>
              <p:spPr>
                <a:xfrm>
                  <a:off x="8597011" y="2051209"/>
                  <a:ext cx="308057" cy="138498"/>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300" dirty="0">
                      <a:latin typeface="LM Roman 10" panose="00000500000000000000" pitchFamily="50" charset="0"/>
                    </a:rPr>
                    <a:t>Cut 5</a:t>
                  </a:r>
                </a:p>
              </p:txBody>
            </p:sp>
            <p:sp>
              <p:nvSpPr>
                <p:cNvPr id="101" name="TextBox 100">
                  <a:extLst>
                    <a:ext uri="{FF2B5EF4-FFF2-40B4-BE49-F238E27FC236}">
                      <a16:creationId xmlns:a16="http://schemas.microsoft.com/office/drawing/2014/main" id="{7ADE0331-A81E-41BE-AA61-725F0F3EB8C8}"/>
                    </a:ext>
                  </a:extLst>
                </p:cNvPr>
                <p:cNvSpPr txBox="1"/>
                <p:nvPr/>
              </p:nvSpPr>
              <p:spPr>
                <a:xfrm>
                  <a:off x="8594801" y="2185996"/>
                  <a:ext cx="308057" cy="138498"/>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300" dirty="0">
                      <a:latin typeface="LM Roman 10" panose="00000500000000000000" pitchFamily="50" charset="0"/>
                    </a:rPr>
                    <a:t>Cut 6</a:t>
                  </a:r>
                </a:p>
              </p:txBody>
            </p:sp>
            <p:sp>
              <p:nvSpPr>
                <p:cNvPr id="102" name="Rectangle 101">
                  <a:extLst>
                    <a:ext uri="{FF2B5EF4-FFF2-40B4-BE49-F238E27FC236}">
                      <a16:creationId xmlns:a16="http://schemas.microsoft.com/office/drawing/2014/main" id="{C7B9494C-5731-46C1-B03C-3203D7A7397B}"/>
                    </a:ext>
                  </a:extLst>
                </p:cNvPr>
                <p:cNvSpPr/>
                <p:nvPr/>
              </p:nvSpPr>
              <p:spPr>
                <a:xfrm>
                  <a:off x="8659539" y="1944299"/>
                  <a:ext cx="148230" cy="81742"/>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3" name="Rectangle 102">
                  <a:extLst>
                    <a:ext uri="{FF2B5EF4-FFF2-40B4-BE49-F238E27FC236}">
                      <a16:creationId xmlns:a16="http://schemas.microsoft.com/office/drawing/2014/main" id="{5612DED0-B2A8-473D-8B55-0433DA34F016}"/>
                    </a:ext>
                  </a:extLst>
                </p:cNvPr>
                <p:cNvSpPr/>
                <p:nvPr/>
              </p:nvSpPr>
              <p:spPr>
                <a:xfrm>
                  <a:off x="8659895" y="2078881"/>
                  <a:ext cx="148230" cy="81742"/>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 name="Rectangle 103">
                  <a:extLst>
                    <a:ext uri="{FF2B5EF4-FFF2-40B4-BE49-F238E27FC236}">
                      <a16:creationId xmlns:a16="http://schemas.microsoft.com/office/drawing/2014/main" id="{E2572D91-49FC-47DF-B4A0-02335D309C8B}"/>
                    </a:ext>
                  </a:extLst>
                </p:cNvPr>
                <p:cNvSpPr/>
                <p:nvPr/>
              </p:nvSpPr>
              <p:spPr>
                <a:xfrm>
                  <a:off x="8659539" y="2211993"/>
                  <a:ext cx="148230" cy="81742"/>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96" name="Straight Connector 95">
                <a:extLst>
                  <a:ext uri="{FF2B5EF4-FFF2-40B4-BE49-F238E27FC236}">
                    <a16:creationId xmlns:a16="http://schemas.microsoft.com/office/drawing/2014/main" id="{A6853843-6A0E-427C-9AC2-6F2ECA00808E}"/>
                  </a:ext>
                </a:extLst>
              </p:cNvPr>
              <p:cNvCxnSpPr>
                <a:cxnSpLocks/>
                <a:endCxn id="102" idx="1"/>
              </p:cNvCxnSpPr>
              <p:nvPr/>
            </p:nvCxnSpPr>
            <p:spPr>
              <a:xfrm flipV="1">
                <a:off x="9800506" y="2319558"/>
                <a:ext cx="116227" cy="8671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B9B139B8-A1EC-4CA3-93DF-809F0018BBFF}"/>
                  </a:ext>
                </a:extLst>
              </p:cNvPr>
              <p:cNvCxnSpPr>
                <a:cxnSpLocks/>
                <a:endCxn id="104" idx="1"/>
              </p:cNvCxnSpPr>
              <p:nvPr/>
            </p:nvCxnSpPr>
            <p:spPr>
              <a:xfrm>
                <a:off x="9806143" y="2504040"/>
                <a:ext cx="110590" cy="8321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67785C23-2E41-4B52-BB3B-015AF82F459D}"/>
                  </a:ext>
                </a:extLst>
              </p:cNvPr>
              <p:cNvCxnSpPr>
                <a:cxnSpLocks/>
                <a:endCxn id="103" idx="1"/>
              </p:cNvCxnSpPr>
              <p:nvPr/>
            </p:nvCxnSpPr>
            <p:spPr>
              <a:xfrm flipV="1">
                <a:off x="9804691" y="2454140"/>
                <a:ext cx="112398" cy="241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89" name="Picture 88">
                <a:extLst>
                  <a:ext uri="{FF2B5EF4-FFF2-40B4-BE49-F238E27FC236}">
                    <a16:creationId xmlns:a16="http://schemas.microsoft.com/office/drawing/2014/main" id="{62120F09-A1A2-45C7-93D7-D4C822DFB100}"/>
                  </a:ext>
                </a:extLst>
              </p:cNvPr>
              <p:cNvPicPr>
                <a:picLocks noChangeAspect="1"/>
              </p:cNvPicPr>
              <p:nvPr/>
            </p:nvPicPr>
            <p:blipFill>
              <a:blip r:embed="rId12"/>
              <a:stretch>
                <a:fillRect/>
              </a:stretch>
            </p:blipFill>
            <p:spPr>
              <a:xfrm>
                <a:off x="8663979" y="3027572"/>
                <a:ext cx="1378800" cy="739150"/>
              </a:xfrm>
              <a:prstGeom prst="rect">
                <a:avLst/>
              </a:prstGeom>
            </p:spPr>
          </p:pic>
          <p:sp>
            <p:nvSpPr>
              <p:cNvPr id="151" name="Rettangolo arrotondato 40">
                <a:extLst>
                  <a:ext uri="{FF2B5EF4-FFF2-40B4-BE49-F238E27FC236}">
                    <a16:creationId xmlns:a16="http://schemas.microsoft.com/office/drawing/2014/main" id="{1CE9DF1D-DF64-40FA-9E75-97B5B5CAC44E}"/>
                  </a:ext>
                </a:extLst>
              </p:cNvPr>
              <p:cNvSpPr/>
              <p:nvPr/>
            </p:nvSpPr>
            <p:spPr>
              <a:xfrm>
                <a:off x="4501763" y="1385091"/>
                <a:ext cx="3240000" cy="2490652"/>
              </a:xfrm>
              <a:prstGeom prst="roundRect">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dirty="0"/>
              </a:p>
            </p:txBody>
          </p:sp>
          <p:sp>
            <p:nvSpPr>
              <p:cNvPr id="152" name="Rettangolo arrotondato 39">
                <a:extLst>
                  <a:ext uri="{FF2B5EF4-FFF2-40B4-BE49-F238E27FC236}">
                    <a16:creationId xmlns:a16="http://schemas.microsoft.com/office/drawing/2014/main" id="{C02B50D6-61E4-4157-822D-BCCB5EAE6AC4}"/>
                  </a:ext>
                </a:extLst>
              </p:cNvPr>
              <p:cNvSpPr/>
              <p:nvPr/>
            </p:nvSpPr>
            <p:spPr>
              <a:xfrm>
                <a:off x="469127" y="1385091"/>
                <a:ext cx="3240000" cy="2490652"/>
              </a:xfrm>
              <a:prstGeom prst="roundRect">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dirty="0"/>
              </a:p>
            </p:txBody>
          </p:sp>
        </p:grpSp>
      </p:grpSp>
    </p:spTree>
    <p:extLst>
      <p:ext uri="{BB962C8B-B14F-4D97-AF65-F5344CB8AC3E}">
        <p14:creationId xmlns:p14="http://schemas.microsoft.com/office/powerpoint/2010/main" val="25952331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2"/>
          </p:nvPr>
        </p:nvSpPr>
        <p:spPr/>
        <p:txBody>
          <a:bodyPr/>
          <a:lstStyle/>
          <a:p>
            <a:fld id="{D6C43D34-2C1C-48BE-A1E0-CFA9AC7FEC3F}" type="slidenum">
              <a:rPr lang="en-GB" smtClean="0"/>
              <a:t>16</a:t>
            </a:fld>
            <a:endParaRPr lang="en-GB" dirty="0"/>
          </a:p>
        </p:txBody>
      </p:sp>
      <p:sp>
        <p:nvSpPr>
          <p:cNvPr id="25" name="Titolo 1">
            <a:extLst>
              <a:ext uri="{FF2B5EF4-FFF2-40B4-BE49-F238E27FC236}">
                <a16:creationId xmlns:a16="http://schemas.microsoft.com/office/drawing/2014/main" id="{95024F9D-E81D-4C38-B70D-54E098052130}"/>
              </a:ext>
            </a:extLst>
          </p:cNvPr>
          <p:cNvSpPr>
            <a:spLocks noGrp="1"/>
          </p:cNvSpPr>
          <p:nvPr>
            <p:ph type="title"/>
          </p:nvPr>
        </p:nvSpPr>
        <p:spPr>
          <a:xfrm>
            <a:off x="274559" y="208052"/>
            <a:ext cx="9292988" cy="386410"/>
          </a:xfrm>
        </p:spPr>
        <p:txBody>
          <a:bodyPr>
            <a:normAutofit fontScale="90000"/>
          </a:bodyPr>
          <a:lstStyle/>
          <a:p>
            <a:r>
              <a:rPr lang="en-GB" dirty="0">
                <a:latin typeface="LM Roman 10" panose="00000500000000000000" pitchFamily="50" charset="0"/>
              </a:rPr>
              <a:t>Shear from numerical model</a:t>
            </a:r>
          </a:p>
        </p:txBody>
      </p:sp>
      <p:sp>
        <p:nvSpPr>
          <p:cNvPr id="5" name="Freeform: Shape 4">
            <a:extLst>
              <a:ext uri="{FF2B5EF4-FFF2-40B4-BE49-F238E27FC236}">
                <a16:creationId xmlns:a16="http://schemas.microsoft.com/office/drawing/2014/main" id="{C0A9F4CD-1A5C-4B60-B08E-5D6A5EF18AA7}"/>
              </a:ext>
            </a:extLst>
          </p:cNvPr>
          <p:cNvSpPr/>
          <p:nvPr/>
        </p:nvSpPr>
        <p:spPr>
          <a:xfrm>
            <a:off x="0" y="4628271"/>
            <a:ext cx="416427" cy="2229729"/>
          </a:xfrm>
          <a:custGeom>
            <a:avLst/>
            <a:gdLst>
              <a:gd name="connsiteX0" fmla="*/ 0 w 416427"/>
              <a:gd name="connsiteY0" fmla="*/ 0 h 2229729"/>
              <a:gd name="connsiteX1" fmla="*/ 7622 w 416427"/>
              <a:gd name="connsiteY1" fmla="*/ 0 h 2229729"/>
              <a:gd name="connsiteX2" fmla="*/ 416427 w 416427"/>
              <a:gd name="connsiteY2" fmla="*/ 2229729 h 2229729"/>
              <a:gd name="connsiteX3" fmla="*/ 0 w 416427"/>
              <a:gd name="connsiteY3" fmla="*/ 2229729 h 2229729"/>
            </a:gdLst>
            <a:ahLst/>
            <a:cxnLst>
              <a:cxn ang="0">
                <a:pos x="connsiteX0" y="connsiteY0"/>
              </a:cxn>
              <a:cxn ang="0">
                <a:pos x="connsiteX1" y="connsiteY1"/>
              </a:cxn>
              <a:cxn ang="0">
                <a:pos x="connsiteX2" y="connsiteY2"/>
              </a:cxn>
              <a:cxn ang="0">
                <a:pos x="connsiteX3" y="connsiteY3"/>
              </a:cxn>
            </a:cxnLst>
            <a:rect l="l" t="t" r="r" b="b"/>
            <a:pathLst>
              <a:path w="416427" h="2229729">
                <a:moveTo>
                  <a:pt x="0" y="0"/>
                </a:moveTo>
                <a:lnTo>
                  <a:pt x="7622" y="0"/>
                </a:lnTo>
                <a:lnTo>
                  <a:pt x="416427" y="2229729"/>
                </a:lnTo>
                <a:lnTo>
                  <a:pt x="0" y="2229729"/>
                </a:lnTo>
                <a:close/>
              </a:path>
            </a:pathLst>
          </a:cu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en-US"/>
          </a:p>
        </p:txBody>
      </p:sp>
      <p:sp>
        <p:nvSpPr>
          <p:cNvPr id="31" name="TextBox 30">
            <a:extLst>
              <a:ext uri="{FF2B5EF4-FFF2-40B4-BE49-F238E27FC236}">
                <a16:creationId xmlns:a16="http://schemas.microsoft.com/office/drawing/2014/main" id="{CD8A0B66-4429-4089-B6B8-CFFCD2B3FC28}"/>
              </a:ext>
            </a:extLst>
          </p:cNvPr>
          <p:cNvSpPr txBox="1"/>
          <p:nvPr/>
        </p:nvSpPr>
        <p:spPr>
          <a:xfrm>
            <a:off x="208213" y="684162"/>
            <a:ext cx="8573181" cy="460639"/>
          </a:xfrm>
          <a:prstGeom prst="rect">
            <a:avLst/>
          </a:prstGeom>
          <a:noFill/>
        </p:spPr>
        <p:txBody>
          <a:bodyPr wrap="none" rtlCol="0">
            <a:spAutoFit/>
          </a:bodyPr>
          <a:lstStyle/>
          <a:p>
            <a:pPr>
              <a:lnSpc>
                <a:spcPct val="150000"/>
              </a:lnSpc>
            </a:pPr>
            <a:r>
              <a:rPr lang="en-US" b="0" i="0" dirty="0">
                <a:effectLst/>
                <a:latin typeface="LM Roman 10" panose="00000500000000000000" pitchFamily="50" charset="0"/>
              </a:rPr>
              <a:t>METHODOLOGY OF SHEAR MEASUREMENT IN 2D CONTINUUM MODEL</a:t>
            </a:r>
          </a:p>
        </p:txBody>
      </p:sp>
      <p:sp>
        <p:nvSpPr>
          <p:cNvPr id="9" name="TextBox 8">
            <a:extLst>
              <a:ext uri="{FF2B5EF4-FFF2-40B4-BE49-F238E27FC236}">
                <a16:creationId xmlns:a16="http://schemas.microsoft.com/office/drawing/2014/main" id="{8F7EECDC-5459-4071-AB54-EF261EA36B1B}"/>
              </a:ext>
            </a:extLst>
          </p:cNvPr>
          <p:cNvSpPr txBox="1"/>
          <p:nvPr/>
        </p:nvSpPr>
        <p:spPr>
          <a:xfrm>
            <a:off x="1377394" y="3808134"/>
            <a:ext cx="1219198" cy="276999"/>
          </a:xfrm>
          <a:prstGeom prst="rect">
            <a:avLst/>
          </a:prstGeom>
          <a:noFill/>
        </p:spPr>
        <p:txBody>
          <a:bodyPr wrap="square" rtlCol="0">
            <a:spAutoFit/>
          </a:bodyPr>
          <a:lstStyle/>
          <a:p>
            <a:pPr algn="ctr"/>
            <a:r>
              <a:rPr lang="it-IT" sz="1200" dirty="0">
                <a:latin typeface="LM Roman 10" panose="00000500000000000000" pitchFamily="50" charset="0"/>
              </a:rPr>
              <a:t>Cuts 1-3</a:t>
            </a:r>
            <a:endParaRPr lang="en-GB" sz="1200" dirty="0">
              <a:latin typeface="LM Roman 10" panose="00000500000000000000" pitchFamily="50" charset="0"/>
            </a:endParaRPr>
          </a:p>
        </p:txBody>
      </p:sp>
      <p:sp>
        <p:nvSpPr>
          <p:cNvPr id="45" name="TextBox 44">
            <a:extLst>
              <a:ext uri="{FF2B5EF4-FFF2-40B4-BE49-F238E27FC236}">
                <a16:creationId xmlns:a16="http://schemas.microsoft.com/office/drawing/2014/main" id="{237DA53D-88AC-425D-A0D1-07E2F7ADDAFD}"/>
              </a:ext>
            </a:extLst>
          </p:cNvPr>
          <p:cNvSpPr txBox="1"/>
          <p:nvPr/>
        </p:nvSpPr>
        <p:spPr>
          <a:xfrm>
            <a:off x="9718927" y="1466471"/>
            <a:ext cx="1219198" cy="276999"/>
          </a:xfrm>
          <a:prstGeom prst="rect">
            <a:avLst/>
          </a:prstGeom>
          <a:noFill/>
        </p:spPr>
        <p:txBody>
          <a:bodyPr wrap="square" rtlCol="0">
            <a:spAutoFit/>
          </a:bodyPr>
          <a:lstStyle/>
          <a:p>
            <a:pPr algn="ctr"/>
            <a:r>
              <a:rPr lang="it-IT" sz="1200" dirty="0">
                <a:latin typeface="LM Roman 10" panose="00000500000000000000" pitchFamily="50" charset="0"/>
              </a:rPr>
              <a:t>Cuts 4-6</a:t>
            </a:r>
            <a:endParaRPr lang="en-GB" sz="1200" dirty="0">
              <a:latin typeface="LM Roman 10" panose="00000500000000000000" pitchFamily="50" charset="0"/>
            </a:endParaRPr>
          </a:p>
        </p:txBody>
      </p:sp>
      <p:sp>
        <p:nvSpPr>
          <p:cNvPr id="10" name="TextBox 9">
            <a:extLst>
              <a:ext uri="{FF2B5EF4-FFF2-40B4-BE49-F238E27FC236}">
                <a16:creationId xmlns:a16="http://schemas.microsoft.com/office/drawing/2014/main" id="{F2523368-D259-4436-867A-E374E3BC54C3}"/>
              </a:ext>
            </a:extLst>
          </p:cNvPr>
          <p:cNvSpPr txBox="1"/>
          <p:nvPr/>
        </p:nvSpPr>
        <p:spPr>
          <a:xfrm>
            <a:off x="5199627" y="1334361"/>
            <a:ext cx="1351898" cy="369332"/>
          </a:xfrm>
          <a:prstGeom prst="rect">
            <a:avLst/>
          </a:prstGeom>
          <a:noFill/>
        </p:spPr>
        <p:txBody>
          <a:bodyPr wrap="square" rtlCol="0">
            <a:spAutoFit/>
          </a:bodyPr>
          <a:lstStyle/>
          <a:p>
            <a:pPr algn="ctr"/>
            <a:r>
              <a:rPr lang="it-IT" dirty="0">
                <a:latin typeface="LM Roman 10" panose="00000500000000000000" pitchFamily="50" charset="0"/>
              </a:rPr>
              <a:t>Specimen 9</a:t>
            </a:r>
            <a:endParaRPr lang="en-GB" dirty="0">
              <a:latin typeface="LM Roman 10" panose="00000500000000000000" pitchFamily="50" charset="0"/>
            </a:endParaRPr>
          </a:p>
        </p:txBody>
      </p:sp>
      <p:grpSp>
        <p:nvGrpSpPr>
          <p:cNvPr id="65" name="Group 64">
            <a:extLst>
              <a:ext uri="{FF2B5EF4-FFF2-40B4-BE49-F238E27FC236}">
                <a16:creationId xmlns:a16="http://schemas.microsoft.com/office/drawing/2014/main" id="{C33E53A2-9279-4127-8A45-55F731E1B2CB}"/>
              </a:ext>
            </a:extLst>
          </p:cNvPr>
          <p:cNvGrpSpPr/>
          <p:nvPr/>
        </p:nvGrpSpPr>
        <p:grpSpPr>
          <a:xfrm>
            <a:off x="2406511" y="1880702"/>
            <a:ext cx="7378977" cy="3776016"/>
            <a:chOff x="2217329" y="1442072"/>
            <a:chExt cx="7378977" cy="3776016"/>
          </a:xfrm>
        </p:grpSpPr>
        <p:grpSp>
          <p:nvGrpSpPr>
            <p:cNvPr id="64" name="Group 63">
              <a:extLst>
                <a:ext uri="{FF2B5EF4-FFF2-40B4-BE49-F238E27FC236}">
                  <a16:creationId xmlns:a16="http://schemas.microsoft.com/office/drawing/2014/main" id="{5287A3D2-90EF-4FEE-A7AA-26F87137FC62}"/>
                </a:ext>
              </a:extLst>
            </p:cNvPr>
            <p:cNvGrpSpPr/>
            <p:nvPr/>
          </p:nvGrpSpPr>
          <p:grpSpPr>
            <a:xfrm>
              <a:off x="2217329" y="1442072"/>
              <a:ext cx="7378977" cy="3776016"/>
              <a:chOff x="2217329" y="1442072"/>
              <a:chExt cx="7378977" cy="3776016"/>
            </a:xfrm>
          </p:grpSpPr>
          <p:grpSp>
            <p:nvGrpSpPr>
              <p:cNvPr id="38" name="Group 37">
                <a:extLst>
                  <a:ext uri="{FF2B5EF4-FFF2-40B4-BE49-F238E27FC236}">
                    <a16:creationId xmlns:a16="http://schemas.microsoft.com/office/drawing/2014/main" id="{B3F5851C-9D9B-41BF-9E0C-A12779DB5C0D}"/>
                  </a:ext>
                </a:extLst>
              </p:cNvPr>
              <p:cNvGrpSpPr/>
              <p:nvPr/>
            </p:nvGrpSpPr>
            <p:grpSpPr>
              <a:xfrm>
                <a:off x="8763342" y="3944120"/>
                <a:ext cx="832964" cy="1244412"/>
                <a:chOff x="7320591" y="1475272"/>
                <a:chExt cx="936117" cy="853286"/>
              </a:xfrm>
            </p:grpSpPr>
            <p:sp>
              <p:nvSpPr>
                <p:cNvPr id="40" name="TextBox 39">
                  <a:extLst>
                    <a:ext uri="{FF2B5EF4-FFF2-40B4-BE49-F238E27FC236}">
                      <a16:creationId xmlns:a16="http://schemas.microsoft.com/office/drawing/2014/main" id="{368F054D-9FD6-4CEE-BC25-FD55A98AA2E4}"/>
                    </a:ext>
                  </a:extLst>
                </p:cNvPr>
                <p:cNvSpPr txBox="1"/>
                <p:nvPr/>
              </p:nvSpPr>
              <p:spPr>
                <a:xfrm>
                  <a:off x="7326169" y="1475272"/>
                  <a:ext cx="930538" cy="246850"/>
                </a:xfrm>
                <a:prstGeom prst="rect">
                  <a:avLst/>
                </a:prstGeom>
              </p:spPr>
              <p:style>
                <a:lnRef idx="2">
                  <a:schemeClr val="dk1"/>
                </a:lnRef>
                <a:fillRef idx="1">
                  <a:schemeClr val="lt1"/>
                </a:fillRef>
                <a:effectRef idx="0">
                  <a:schemeClr val="dk1"/>
                </a:effectRef>
                <a:fontRef idx="minor">
                  <a:schemeClr val="dk1"/>
                </a:fontRef>
              </p:style>
              <p:txBody>
                <a:bodyPr wrap="square" rtlCol="0" anchor="ctr" anchorCtr="0">
                  <a:spAutoFit/>
                </a:bodyPr>
                <a:lstStyle/>
                <a:p>
                  <a:pPr algn="ctr"/>
                  <a:r>
                    <a:rPr lang="en-US" sz="1000" dirty="0">
                      <a:latin typeface="LM Roman 10" panose="00000500000000000000" pitchFamily="50" charset="0"/>
                    </a:rPr>
                    <a:t>Cut 6</a:t>
                  </a:r>
                </a:p>
              </p:txBody>
            </p:sp>
            <p:sp>
              <p:nvSpPr>
                <p:cNvPr id="41" name="TextBox 40">
                  <a:extLst>
                    <a:ext uri="{FF2B5EF4-FFF2-40B4-BE49-F238E27FC236}">
                      <a16:creationId xmlns:a16="http://schemas.microsoft.com/office/drawing/2014/main" id="{57400FE6-05B7-4705-A131-6F5DD774DFB5}"/>
                    </a:ext>
                  </a:extLst>
                </p:cNvPr>
                <p:cNvSpPr txBox="1"/>
                <p:nvPr/>
              </p:nvSpPr>
              <p:spPr>
                <a:xfrm>
                  <a:off x="7326169" y="1778490"/>
                  <a:ext cx="930539" cy="246850"/>
                </a:xfrm>
                <a:prstGeom prst="rect">
                  <a:avLst/>
                </a:prstGeom>
              </p:spPr>
              <p:style>
                <a:lnRef idx="2">
                  <a:schemeClr val="dk1"/>
                </a:lnRef>
                <a:fillRef idx="1">
                  <a:schemeClr val="lt1"/>
                </a:fillRef>
                <a:effectRef idx="0">
                  <a:schemeClr val="dk1"/>
                </a:effectRef>
                <a:fontRef idx="minor">
                  <a:schemeClr val="dk1"/>
                </a:fontRef>
              </p:style>
              <p:txBody>
                <a:bodyPr wrap="square" rtlCol="0" anchor="ctr" anchorCtr="0">
                  <a:spAutoFit/>
                </a:bodyPr>
                <a:lstStyle/>
                <a:p>
                  <a:pPr algn="ctr"/>
                  <a:r>
                    <a:rPr lang="en-US" sz="1000" dirty="0">
                      <a:latin typeface="LM Roman 10" panose="00000500000000000000" pitchFamily="50" charset="0"/>
                    </a:rPr>
                    <a:t>Cut 5</a:t>
                  </a:r>
                </a:p>
              </p:txBody>
            </p:sp>
            <p:sp>
              <p:nvSpPr>
                <p:cNvPr id="42" name="TextBox 41">
                  <a:extLst>
                    <a:ext uri="{FF2B5EF4-FFF2-40B4-BE49-F238E27FC236}">
                      <a16:creationId xmlns:a16="http://schemas.microsoft.com/office/drawing/2014/main" id="{F2F20A26-F8C1-411C-897F-806DBF8CE66C}"/>
                    </a:ext>
                  </a:extLst>
                </p:cNvPr>
                <p:cNvSpPr txBox="1"/>
                <p:nvPr/>
              </p:nvSpPr>
              <p:spPr>
                <a:xfrm>
                  <a:off x="7320591" y="2081708"/>
                  <a:ext cx="930538" cy="246850"/>
                </a:xfrm>
                <a:prstGeom prst="rect">
                  <a:avLst/>
                </a:prstGeom>
              </p:spPr>
              <p:style>
                <a:lnRef idx="2">
                  <a:schemeClr val="dk1"/>
                </a:lnRef>
                <a:fillRef idx="1">
                  <a:schemeClr val="lt1"/>
                </a:fillRef>
                <a:effectRef idx="0">
                  <a:schemeClr val="dk1"/>
                </a:effectRef>
                <a:fontRef idx="minor">
                  <a:schemeClr val="dk1"/>
                </a:fontRef>
              </p:style>
              <p:txBody>
                <a:bodyPr wrap="square" rtlCol="0" anchor="ctr" anchorCtr="0">
                  <a:spAutoFit/>
                </a:bodyPr>
                <a:lstStyle/>
                <a:p>
                  <a:pPr algn="ctr"/>
                  <a:r>
                    <a:rPr lang="en-US" sz="1000" dirty="0">
                      <a:latin typeface="LM Roman 10" panose="00000500000000000000" pitchFamily="50" charset="0"/>
                    </a:rPr>
                    <a:t>Cut 4</a:t>
                  </a:r>
                </a:p>
              </p:txBody>
            </p:sp>
          </p:grpSp>
          <p:grpSp>
            <p:nvGrpSpPr>
              <p:cNvPr id="63" name="Group 62">
                <a:extLst>
                  <a:ext uri="{FF2B5EF4-FFF2-40B4-BE49-F238E27FC236}">
                    <a16:creationId xmlns:a16="http://schemas.microsoft.com/office/drawing/2014/main" id="{2CE98686-46A9-4548-B4B8-329EA243EE2D}"/>
                  </a:ext>
                </a:extLst>
              </p:cNvPr>
              <p:cNvGrpSpPr/>
              <p:nvPr/>
            </p:nvGrpSpPr>
            <p:grpSpPr>
              <a:xfrm>
                <a:off x="2217329" y="1442072"/>
                <a:ext cx="6171227" cy="3776016"/>
                <a:chOff x="2217329" y="1442072"/>
                <a:chExt cx="6171227" cy="3776016"/>
              </a:xfrm>
            </p:grpSpPr>
            <p:grpSp>
              <p:nvGrpSpPr>
                <p:cNvPr id="16" name="Group 15">
                  <a:extLst>
                    <a:ext uri="{FF2B5EF4-FFF2-40B4-BE49-F238E27FC236}">
                      <a16:creationId xmlns:a16="http://schemas.microsoft.com/office/drawing/2014/main" id="{0D318E60-7FB1-49A7-BC92-2E7965D9CF75}"/>
                    </a:ext>
                  </a:extLst>
                </p:cNvPr>
                <p:cNvGrpSpPr/>
                <p:nvPr/>
              </p:nvGrpSpPr>
              <p:grpSpPr>
                <a:xfrm>
                  <a:off x="2217329" y="1484881"/>
                  <a:ext cx="860177" cy="1244413"/>
                  <a:chOff x="7320591" y="1475271"/>
                  <a:chExt cx="571017" cy="853287"/>
                </a:xfrm>
              </p:grpSpPr>
              <p:sp>
                <p:nvSpPr>
                  <p:cNvPr id="14" name="TextBox 13">
                    <a:extLst>
                      <a:ext uri="{FF2B5EF4-FFF2-40B4-BE49-F238E27FC236}">
                        <a16:creationId xmlns:a16="http://schemas.microsoft.com/office/drawing/2014/main" id="{58F8B156-2DAD-485E-9892-8D19F6466E68}"/>
                      </a:ext>
                    </a:extLst>
                  </p:cNvPr>
                  <p:cNvSpPr txBox="1"/>
                  <p:nvPr/>
                </p:nvSpPr>
                <p:spPr>
                  <a:xfrm>
                    <a:off x="7326169" y="1475271"/>
                    <a:ext cx="565439" cy="246850"/>
                  </a:xfrm>
                  <a:prstGeom prst="rect">
                    <a:avLst/>
                  </a:prstGeom>
                </p:spPr>
                <p:style>
                  <a:lnRef idx="2">
                    <a:schemeClr val="dk1"/>
                  </a:lnRef>
                  <a:fillRef idx="1">
                    <a:schemeClr val="lt1"/>
                  </a:fillRef>
                  <a:effectRef idx="0">
                    <a:schemeClr val="dk1"/>
                  </a:effectRef>
                  <a:fontRef idx="minor">
                    <a:schemeClr val="dk1"/>
                  </a:fontRef>
                </p:style>
                <p:txBody>
                  <a:bodyPr wrap="square" rtlCol="0" anchor="ctr" anchorCtr="0">
                    <a:spAutoFit/>
                  </a:bodyPr>
                  <a:lstStyle/>
                  <a:p>
                    <a:pPr algn="ctr"/>
                    <a:r>
                      <a:rPr lang="en-US" sz="1000" dirty="0">
                        <a:latin typeface="LM Roman 10" panose="00000500000000000000" pitchFamily="50" charset="0"/>
                      </a:rPr>
                      <a:t>Cut 1</a:t>
                    </a:r>
                  </a:p>
                </p:txBody>
              </p:sp>
              <p:sp>
                <p:nvSpPr>
                  <p:cNvPr id="34" name="TextBox 33">
                    <a:extLst>
                      <a:ext uri="{FF2B5EF4-FFF2-40B4-BE49-F238E27FC236}">
                        <a16:creationId xmlns:a16="http://schemas.microsoft.com/office/drawing/2014/main" id="{A6A188BC-4E3B-4153-9B80-EE115A44F946}"/>
                      </a:ext>
                    </a:extLst>
                  </p:cNvPr>
                  <p:cNvSpPr txBox="1"/>
                  <p:nvPr/>
                </p:nvSpPr>
                <p:spPr>
                  <a:xfrm>
                    <a:off x="7326169" y="1778490"/>
                    <a:ext cx="549657" cy="246850"/>
                  </a:xfrm>
                  <a:prstGeom prst="rect">
                    <a:avLst/>
                  </a:prstGeom>
                </p:spPr>
                <p:style>
                  <a:lnRef idx="2">
                    <a:schemeClr val="dk1"/>
                  </a:lnRef>
                  <a:fillRef idx="1">
                    <a:schemeClr val="lt1"/>
                  </a:fillRef>
                  <a:effectRef idx="0">
                    <a:schemeClr val="dk1"/>
                  </a:effectRef>
                  <a:fontRef idx="minor">
                    <a:schemeClr val="dk1"/>
                  </a:fontRef>
                </p:style>
                <p:txBody>
                  <a:bodyPr wrap="square" rtlCol="0" anchor="ctr" anchorCtr="0">
                    <a:spAutoFit/>
                  </a:bodyPr>
                  <a:lstStyle/>
                  <a:p>
                    <a:pPr algn="ctr"/>
                    <a:r>
                      <a:rPr lang="en-US" sz="1000" dirty="0">
                        <a:latin typeface="LM Roman 10" panose="00000500000000000000" pitchFamily="50" charset="0"/>
                      </a:rPr>
                      <a:t>Cut 2</a:t>
                    </a:r>
                  </a:p>
                </p:txBody>
              </p:sp>
              <p:sp>
                <p:nvSpPr>
                  <p:cNvPr id="36" name="TextBox 35">
                    <a:extLst>
                      <a:ext uri="{FF2B5EF4-FFF2-40B4-BE49-F238E27FC236}">
                        <a16:creationId xmlns:a16="http://schemas.microsoft.com/office/drawing/2014/main" id="{4CB0F43A-30CD-4475-8567-736F725185B6}"/>
                      </a:ext>
                    </a:extLst>
                  </p:cNvPr>
                  <p:cNvSpPr txBox="1"/>
                  <p:nvPr/>
                </p:nvSpPr>
                <p:spPr>
                  <a:xfrm>
                    <a:off x="7320591" y="2081708"/>
                    <a:ext cx="549657" cy="246850"/>
                  </a:xfrm>
                  <a:prstGeom prst="rect">
                    <a:avLst/>
                  </a:prstGeom>
                </p:spPr>
                <p:style>
                  <a:lnRef idx="2">
                    <a:schemeClr val="dk1"/>
                  </a:lnRef>
                  <a:fillRef idx="1">
                    <a:schemeClr val="lt1"/>
                  </a:fillRef>
                  <a:effectRef idx="0">
                    <a:schemeClr val="dk1"/>
                  </a:effectRef>
                  <a:fontRef idx="minor">
                    <a:schemeClr val="dk1"/>
                  </a:fontRef>
                </p:style>
                <p:txBody>
                  <a:bodyPr wrap="square" rtlCol="0" anchor="ctr" anchorCtr="0">
                    <a:spAutoFit/>
                  </a:bodyPr>
                  <a:lstStyle/>
                  <a:p>
                    <a:pPr algn="ctr"/>
                    <a:r>
                      <a:rPr lang="en-US" sz="1000" dirty="0">
                        <a:latin typeface="LM Roman 10" panose="00000500000000000000" pitchFamily="50" charset="0"/>
                      </a:rPr>
                      <a:t>Cut 3</a:t>
                    </a:r>
                  </a:p>
                </p:txBody>
              </p:sp>
            </p:grpSp>
            <p:pic>
              <p:nvPicPr>
                <p:cNvPr id="7" name="Picture 6" descr="Diagram&#10;&#10;Description automatically generated with low confidence">
                  <a:extLst>
                    <a:ext uri="{FF2B5EF4-FFF2-40B4-BE49-F238E27FC236}">
                      <a16:creationId xmlns:a16="http://schemas.microsoft.com/office/drawing/2014/main" id="{6E890E13-CB27-4441-BAB3-1D55F060533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0115" y="1442072"/>
                  <a:ext cx="4968441" cy="3776016"/>
                </a:xfrm>
                <a:prstGeom prst="rect">
                  <a:avLst/>
                </a:prstGeom>
              </p:spPr>
            </p:pic>
            <p:grpSp>
              <p:nvGrpSpPr>
                <p:cNvPr id="26" name="Group 25">
                  <a:extLst>
                    <a:ext uri="{FF2B5EF4-FFF2-40B4-BE49-F238E27FC236}">
                      <a16:creationId xmlns:a16="http://schemas.microsoft.com/office/drawing/2014/main" id="{E0F796E5-5121-4DFD-B7FF-2301252DCC32}"/>
                    </a:ext>
                  </a:extLst>
                </p:cNvPr>
                <p:cNvGrpSpPr/>
                <p:nvPr/>
              </p:nvGrpSpPr>
              <p:grpSpPr>
                <a:xfrm>
                  <a:off x="3428519" y="1916969"/>
                  <a:ext cx="354686" cy="361519"/>
                  <a:chOff x="8854441" y="1645338"/>
                  <a:chExt cx="231317" cy="227913"/>
                </a:xfrm>
              </p:grpSpPr>
              <p:cxnSp>
                <p:nvCxnSpPr>
                  <p:cNvPr id="27" name="Straight Connector 26">
                    <a:extLst>
                      <a:ext uri="{FF2B5EF4-FFF2-40B4-BE49-F238E27FC236}">
                        <a16:creationId xmlns:a16="http://schemas.microsoft.com/office/drawing/2014/main" id="{761713A8-C30E-4685-B966-EE080540B05A}"/>
                      </a:ext>
                    </a:extLst>
                  </p:cNvPr>
                  <p:cNvCxnSpPr>
                    <a:cxnSpLocks/>
                  </p:cNvCxnSpPr>
                  <p:nvPr/>
                </p:nvCxnSpPr>
                <p:spPr>
                  <a:xfrm flipH="1">
                    <a:off x="8854443" y="1645338"/>
                    <a:ext cx="23131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7E9D6822-10C5-4447-948E-EFE758C1420B}"/>
                      </a:ext>
                    </a:extLst>
                  </p:cNvPr>
                  <p:cNvCxnSpPr>
                    <a:cxnSpLocks/>
                  </p:cNvCxnSpPr>
                  <p:nvPr/>
                </p:nvCxnSpPr>
                <p:spPr>
                  <a:xfrm flipH="1">
                    <a:off x="8854442" y="1873251"/>
                    <a:ext cx="23131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89B8EB74-F401-4EBC-9CCA-AA4E4463F7C9}"/>
                      </a:ext>
                    </a:extLst>
                  </p:cNvPr>
                  <p:cNvCxnSpPr>
                    <a:cxnSpLocks/>
                  </p:cNvCxnSpPr>
                  <p:nvPr/>
                </p:nvCxnSpPr>
                <p:spPr>
                  <a:xfrm flipH="1">
                    <a:off x="8854441" y="1765195"/>
                    <a:ext cx="23131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43" name="Straight Connector 42">
                  <a:extLst>
                    <a:ext uri="{FF2B5EF4-FFF2-40B4-BE49-F238E27FC236}">
                      <a16:creationId xmlns:a16="http://schemas.microsoft.com/office/drawing/2014/main" id="{37819E1B-43AF-49B0-BD18-A5E659163764}"/>
                    </a:ext>
                  </a:extLst>
                </p:cNvPr>
                <p:cNvCxnSpPr>
                  <a:cxnSpLocks/>
                  <a:stCxn id="34" idx="3"/>
                </p:cNvCxnSpPr>
                <p:nvPr/>
              </p:nvCxnSpPr>
              <p:spPr>
                <a:xfrm>
                  <a:off x="3053732" y="2107088"/>
                  <a:ext cx="377167" cy="0"/>
                </a:xfrm>
                <a:prstGeom prst="line">
                  <a:avLst/>
                </a:prstGeom>
              </p:spPr>
              <p:style>
                <a:lnRef idx="1">
                  <a:schemeClr val="dk1"/>
                </a:lnRef>
                <a:fillRef idx="0">
                  <a:schemeClr val="dk1"/>
                </a:fillRef>
                <a:effectRef idx="0">
                  <a:schemeClr val="dk1"/>
                </a:effectRef>
                <a:fontRef idx="minor">
                  <a:schemeClr val="tx1"/>
                </a:fontRef>
              </p:style>
            </p:cxnSp>
            <p:cxnSp>
              <p:nvCxnSpPr>
                <p:cNvPr id="44" name="Straight Connector 43">
                  <a:extLst>
                    <a:ext uri="{FF2B5EF4-FFF2-40B4-BE49-F238E27FC236}">
                      <a16:creationId xmlns:a16="http://schemas.microsoft.com/office/drawing/2014/main" id="{96677F21-A315-400F-8D71-18A72D153FBE}"/>
                    </a:ext>
                  </a:extLst>
                </p:cNvPr>
                <p:cNvCxnSpPr>
                  <a:cxnSpLocks/>
                  <a:stCxn id="36" idx="3"/>
                </p:cNvCxnSpPr>
                <p:nvPr/>
              </p:nvCxnSpPr>
              <p:spPr>
                <a:xfrm flipV="1">
                  <a:off x="3045329" y="2272940"/>
                  <a:ext cx="385570" cy="276354"/>
                </a:xfrm>
                <a:prstGeom prst="line">
                  <a:avLst/>
                </a:prstGeom>
              </p:spPr>
              <p:style>
                <a:lnRef idx="1">
                  <a:schemeClr val="dk1"/>
                </a:lnRef>
                <a:fillRef idx="0">
                  <a:schemeClr val="dk1"/>
                </a:fillRef>
                <a:effectRef idx="0">
                  <a:schemeClr val="dk1"/>
                </a:effectRef>
                <a:fontRef idx="minor">
                  <a:schemeClr val="tx1"/>
                </a:fontRef>
              </p:style>
            </p:cxnSp>
            <p:cxnSp>
              <p:nvCxnSpPr>
                <p:cNvPr id="18" name="Straight Connector 17">
                  <a:extLst>
                    <a:ext uri="{FF2B5EF4-FFF2-40B4-BE49-F238E27FC236}">
                      <a16:creationId xmlns:a16="http://schemas.microsoft.com/office/drawing/2014/main" id="{903AF6E1-6213-4C23-AF8D-884A854ADC24}"/>
                    </a:ext>
                  </a:extLst>
                </p:cNvPr>
                <p:cNvCxnSpPr>
                  <a:cxnSpLocks/>
                  <a:stCxn id="14" idx="3"/>
                </p:cNvCxnSpPr>
                <p:nvPr/>
              </p:nvCxnSpPr>
              <p:spPr>
                <a:xfrm>
                  <a:off x="3077506" y="1664881"/>
                  <a:ext cx="353393" cy="252088"/>
                </a:xfrm>
                <a:prstGeom prst="line">
                  <a:avLst/>
                </a:prstGeom>
              </p:spPr>
              <p:style>
                <a:lnRef idx="1">
                  <a:schemeClr val="dk1"/>
                </a:lnRef>
                <a:fillRef idx="0">
                  <a:schemeClr val="dk1"/>
                </a:fillRef>
                <a:effectRef idx="0">
                  <a:schemeClr val="dk1"/>
                </a:effectRef>
                <a:fontRef idx="minor">
                  <a:schemeClr val="tx1"/>
                </a:fontRef>
              </p:style>
            </p:cxnSp>
          </p:grpSp>
          <p:cxnSp>
            <p:nvCxnSpPr>
              <p:cNvPr id="47" name="Straight Connector 46">
                <a:extLst>
                  <a:ext uri="{FF2B5EF4-FFF2-40B4-BE49-F238E27FC236}">
                    <a16:creationId xmlns:a16="http://schemas.microsoft.com/office/drawing/2014/main" id="{6C169BB0-BD4F-4C56-AD52-F668B3B3FEB4}"/>
                  </a:ext>
                </a:extLst>
              </p:cNvPr>
              <p:cNvCxnSpPr>
                <a:cxnSpLocks/>
                <a:endCxn id="40" idx="1"/>
              </p:cNvCxnSpPr>
              <p:nvPr/>
            </p:nvCxnSpPr>
            <p:spPr>
              <a:xfrm flipV="1">
                <a:off x="8379572" y="4124120"/>
                <a:ext cx="388733" cy="252086"/>
              </a:xfrm>
              <a:prstGeom prst="line">
                <a:avLst/>
              </a:prstGeom>
            </p:spPr>
            <p:style>
              <a:lnRef idx="1">
                <a:schemeClr val="dk1"/>
              </a:lnRef>
              <a:fillRef idx="0">
                <a:schemeClr val="dk1"/>
              </a:fillRef>
              <a:effectRef idx="0">
                <a:schemeClr val="dk1"/>
              </a:effectRef>
              <a:fontRef idx="minor">
                <a:schemeClr val="tx1"/>
              </a:fontRef>
            </p:style>
          </p:cxnSp>
          <p:cxnSp>
            <p:nvCxnSpPr>
              <p:cNvPr id="50" name="Straight Connector 49">
                <a:extLst>
                  <a:ext uri="{FF2B5EF4-FFF2-40B4-BE49-F238E27FC236}">
                    <a16:creationId xmlns:a16="http://schemas.microsoft.com/office/drawing/2014/main" id="{831601E6-82D5-4B51-87D0-DF900A89D02C}"/>
                  </a:ext>
                </a:extLst>
              </p:cNvPr>
              <p:cNvCxnSpPr>
                <a:cxnSpLocks/>
                <a:endCxn id="41" idx="1"/>
              </p:cNvCxnSpPr>
              <p:nvPr/>
            </p:nvCxnSpPr>
            <p:spPr>
              <a:xfrm>
                <a:off x="8379572" y="4566326"/>
                <a:ext cx="388733" cy="0"/>
              </a:xfrm>
              <a:prstGeom prst="line">
                <a:avLst/>
              </a:prstGeom>
            </p:spPr>
            <p:style>
              <a:lnRef idx="1">
                <a:schemeClr val="dk1"/>
              </a:lnRef>
              <a:fillRef idx="0">
                <a:schemeClr val="dk1"/>
              </a:fillRef>
              <a:effectRef idx="0">
                <a:schemeClr val="dk1"/>
              </a:effectRef>
              <a:fontRef idx="minor">
                <a:schemeClr val="tx1"/>
              </a:fontRef>
            </p:style>
          </p:cxnSp>
          <p:cxnSp>
            <p:nvCxnSpPr>
              <p:cNvPr id="55" name="Straight Connector 54">
                <a:extLst>
                  <a:ext uri="{FF2B5EF4-FFF2-40B4-BE49-F238E27FC236}">
                    <a16:creationId xmlns:a16="http://schemas.microsoft.com/office/drawing/2014/main" id="{6B427962-DCF6-4999-95E1-831C71FA72D2}"/>
                  </a:ext>
                </a:extLst>
              </p:cNvPr>
              <p:cNvCxnSpPr>
                <a:cxnSpLocks/>
                <a:endCxn id="42" idx="1"/>
              </p:cNvCxnSpPr>
              <p:nvPr/>
            </p:nvCxnSpPr>
            <p:spPr>
              <a:xfrm>
                <a:off x="8379572" y="4737726"/>
                <a:ext cx="383770" cy="270806"/>
              </a:xfrm>
              <a:prstGeom prst="line">
                <a:avLst/>
              </a:prstGeom>
            </p:spPr>
            <p:style>
              <a:lnRef idx="1">
                <a:schemeClr val="dk1"/>
              </a:lnRef>
              <a:fillRef idx="0">
                <a:schemeClr val="dk1"/>
              </a:fillRef>
              <a:effectRef idx="0">
                <a:schemeClr val="dk1"/>
              </a:effectRef>
              <a:fontRef idx="minor">
                <a:schemeClr val="tx1"/>
              </a:fontRef>
            </p:style>
          </p:cxnSp>
        </p:grpSp>
        <p:grpSp>
          <p:nvGrpSpPr>
            <p:cNvPr id="48" name="Group 47">
              <a:extLst>
                <a:ext uri="{FF2B5EF4-FFF2-40B4-BE49-F238E27FC236}">
                  <a16:creationId xmlns:a16="http://schemas.microsoft.com/office/drawing/2014/main" id="{99C41346-AB0B-47B3-A8F7-D22B40B79209}"/>
                </a:ext>
              </a:extLst>
            </p:cNvPr>
            <p:cNvGrpSpPr/>
            <p:nvPr/>
          </p:nvGrpSpPr>
          <p:grpSpPr>
            <a:xfrm>
              <a:off x="8024889" y="4376207"/>
              <a:ext cx="354686" cy="361519"/>
              <a:chOff x="8854441" y="1645338"/>
              <a:chExt cx="231317" cy="227913"/>
            </a:xfrm>
          </p:grpSpPr>
          <p:cxnSp>
            <p:nvCxnSpPr>
              <p:cNvPr id="49" name="Straight Connector 48">
                <a:extLst>
                  <a:ext uri="{FF2B5EF4-FFF2-40B4-BE49-F238E27FC236}">
                    <a16:creationId xmlns:a16="http://schemas.microsoft.com/office/drawing/2014/main" id="{7C80921A-788E-4947-9743-2D9D301D637C}"/>
                  </a:ext>
                </a:extLst>
              </p:cNvPr>
              <p:cNvCxnSpPr>
                <a:cxnSpLocks/>
              </p:cNvCxnSpPr>
              <p:nvPr/>
            </p:nvCxnSpPr>
            <p:spPr>
              <a:xfrm flipH="1">
                <a:off x="8854443" y="1645338"/>
                <a:ext cx="23131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CB01354C-D5DB-4D46-8CB1-E89A812070B0}"/>
                  </a:ext>
                </a:extLst>
              </p:cNvPr>
              <p:cNvCxnSpPr>
                <a:cxnSpLocks/>
              </p:cNvCxnSpPr>
              <p:nvPr/>
            </p:nvCxnSpPr>
            <p:spPr>
              <a:xfrm flipH="1">
                <a:off x="8854442" y="1873251"/>
                <a:ext cx="23131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7738F38E-0727-45A9-B68F-3D27C54ACE03}"/>
                  </a:ext>
                </a:extLst>
              </p:cNvPr>
              <p:cNvCxnSpPr>
                <a:cxnSpLocks/>
              </p:cNvCxnSpPr>
              <p:nvPr/>
            </p:nvCxnSpPr>
            <p:spPr>
              <a:xfrm flipH="1">
                <a:off x="8854441" y="1765195"/>
                <a:ext cx="23131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grpSp>
      <p:pic>
        <p:nvPicPr>
          <p:cNvPr id="67" name="Picture 66">
            <a:extLst>
              <a:ext uri="{FF2B5EF4-FFF2-40B4-BE49-F238E27FC236}">
                <a16:creationId xmlns:a16="http://schemas.microsoft.com/office/drawing/2014/main" id="{5E9AD6F7-E5E0-4600-8A6C-904EE75B904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71963" r="50497"/>
          <a:stretch/>
        </p:blipFill>
        <p:spPr>
          <a:xfrm>
            <a:off x="416427" y="4018912"/>
            <a:ext cx="3141133" cy="2520000"/>
          </a:xfrm>
          <a:prstGeom prst="rect">
            <a:avLst/>
          </a:prstGeom>
        </p:spPr>
      </p:pic>
      <p:pic>
        <p:nvPicPr>
          <p:cNvPr id="68" name="Picture 67">
            <a:extLst>
              <a:ext uri="{FF2B5EF4-FFF2-40B4-BE49-F238E27FC236}">
                <a16:creationId xmlns:a16="http://schemas.microsoft.com/office/drawing/2014/main" id="{44D8E7B4-E1D9-42B2-AF30-D166B85F8B7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50581" t="71963"/>
          <a:stretch/>
        </p:blipFill>
        <p:spPr>
          <a:xfrm>
            <a:off x="8760639" y="1743470"/>
            <a:ext cx="3135775" cy="2520000"/>
          </a:xfrm>
          <a:prstGeom prst="rect">
            <a:avLst/>
          </a:prstGeom>
        </p:spPr>
      </p:pic>
    </p:spTree>
    <p:extLst>
      <p:ext uri="{BB962C8B-B14F-4D97-AF65-F5344CB8AC3E}">
        <p14:creationId xmlns:p14="http://schemas.microsoft.com/office/powerpoint/2010/main" val="10304296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2"/>
          </p:nvPr>
        </p:nvSpPr>
        <p:spPr/>
        <p:txBody>
          <a:bodyPr/>
          <a:lstStyle/>
          <a:p>
            <a:fld id="{D6C43D34-2C1C-48BE-A1E0-CFA9AC7FEC3F}" type="slidenum">
              <a:rPr lang="en-GB" smtClean="0"/>
              <a:pPr/>
              <a:t>17</a:t>
            </a:fld>
            <a:endParaRPr lang="en-GB" dirty="0"/>
          </a:p>
        </p:txBody>
      </p:sp>
      <p:sp>
        <p:nvSpPr>
          <p:cNvPr id="25" name="Titolo 1">
            <a:extLst>
              <a:ext uri="{FF2B5EF4-FFF2-40B4-BE49-F238E27FC236}">
                <a16:creationId xmlns:a16="http://schemas.microsoft.com/office/drawing/2014/main" id="{95024F9D-E81D-4C38-B70D-54E098052130}"/>
              </a:ext>
            </a:extLst>
          </p:cNvPr>
          <p:cNvSpPr>
            <a:spLocks noGrp="1"/>
          </p:cNvSpPr>
          <p:nvPr>
            <p:ph type="title"/>
          </p:nvPr>
        </p:nvSpPr>
        <p:spPr>
          <a:xfrm>
            <a:off x="274559" y="208052"/>
            <a:ext cx="9292988" cy="386410"/>
          </a:xfrm>
        </p:spPr>
        <p:txBody>
          <a:bodyPr>
            <a:normAutofit fontScale="90000"/>
          </a:bodyPr>
          <a:lstStyle/>
          <a:p>
            <a:r>
              <a:rPr lang="en-GB" dirty="0">
                <a:latin typeface="LM Roman 10" panose="00000500000000000000" pitchFamily="50" charset="0"/>
              </a:rPr>
              <a:t>Shear from numerical model</a:t>
            </a:r>
          </a:p>
        </p:txBody>
      </p:sp>
      <p:sp>
        <p:nvSpPr>
          <p:cNvPr id="5" name="Freeform: Shape 4">
            <a:extLst>
              <a:ext uri="{FF2B5EF4-FFF2-40B4-BE49-F238E27FC236}">
                <a16:creationId xmlns:a16="http://schemas.microsoft.com/office/drawing/2014/main" id="{C0A9F4CD-1A5C-4B60-B08E-5D6A5EF18AA7}"/>
              </a:ext>
            </a:extLst>
          </p:cNvPr>
          <p:cNvSpPr/>
          <p:nvPr/>
        </p:nvSpPr>
        <p:spPr>
          <a:xfrm>
            <a:off x="0" y="4628271"/>
            <a:ext cx="416427" cy="2229729"/>
          </a:xfrm>
          <a:custGeom>
            <a:avLst/>
            <a:gdLst>
              <a:gd name="connsiteX0" fmla="*/ 0 w 416427"/>
              <a:gd name="connsiteY0" fmla="*/ 0 h 2229729"/>
              <a:gd name="connsiteX1" fmla="*/ 7622 w 416427"/>
              <a:gd name="connsiteY1" fmla="*/ 0 h 2229729"/>
              <a:gd name="connsiteX2" fmla="*/ 416427 w 416427"/>
              <a:gd name="connsiteY2" fmla="*/ 2229729 h 2229729"/>
              <a:gd name="connsiteX3" fmla="*/ 0 w 416427"/>
              <a:gd name="connsiteY3" fmla="*/ 2229729 h 2229729"/>
            </a:gdLst>
            <a:ahLst/>
            <a:cxnLst>
              <a:cxn ang="0">
                <a:pos x="connsiteX0" y="connsiteY0"/>
              </a:cxn>
              <a:cxn ang="0">
                <a:pos x="connsiteX1" y="connsiteY1"/>
              </a:cxn>
              <a:cxn ang="0">
                <a:pos x="connsiteX2" y="connsiteY2"/>
              </a:cxn>
              <a:cxn ang="0">
                <a:pos x="connsiteX3" y="connsiteY3"/>
              </a:cxn>
            </a:cxnLst>
            <a:rect l="l" t="t" r="r" b="b"/>
            <a:pathLst>
              <a:path w="416427" h="2229729">
                <a:moveTo>
                  <a:pt x="0" y="0"/>
                </a:moveTo>
                <a:lnTo>
                  <a:pt x="7622" y="0"/>
                </a:lnTo>
                <a:lnTo>
                  <a:pt x="416427" y="2229729"/>
                </a:lnTo>
                <a:lnTo>
                  <a:pt x="0" y="2229729"/>
                </a:lnTo>
                <a:close/>
              </a:path>
            </a:pathLst>
          </a:cu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en-US"/>
          </a:p>
        </p:txBody>
      </p:sp>
      <p:sp>
        <p:nvSpPr>
          <p:cNvPr id="11" name="TextBox 10">
            <a:extLst>
              <a:ext uri="{FF2B5EF4-FFF2-40B4-BE49-F238E27FC236}">
                <a16:creationId xmlns:a16="http://schemas.microsoft.com/office/drawing/2014/main" id="{8FF6FE4A-DE2A-46F4-B129-3878635C2027}"/>
              </a:ext>
            </a:extLst>
          </p:cNvPr>
          <p:cNvSpPr txBox="1"/>
          <p:nvPr/>
        </p:nvSpPr>
        <p:spPr>
          <a:xfrm rot="16200000">
            <a:off x="242661" y="3244336"/>
            <a:ext cx="1649361"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pPr algn="ctr">
              <a:spcBef>
                <a:spcPct val="0"/>
              </a:spcBef>
            </a:pPr>
            <a:r>
              <a:rPr lang="it-IT" altLang="it-IT" sz="1800" b="1" dirty="0">
                <a:solidFill>
                  <a:srgbClr val="FF0000"/>
                </a:solidFill>
                <a:latin typeface="LM Roman 10" panose="00000500000000000000" pitchFamily="50" charset="0"/>
              </a:rPr>
              <a:t>DATASET 1</a:t>
            </a:r>
          </a:p>
        </p:txBody>
      </p:sp>
      <p:sp>
        <p:nvSpPr>
          <p:cNvPr id="12" name="TextBox 11">
            <a:extLst>
              <a:ext uri="{FF2B5EF4-FFF2-40B4-BE49-F238E27FC236}">
                <a16:creationId xmlns:a16="http://schemas.microsoft.com/office/drawing/2014/main" id="{63D1AD6D-ED84-4BE9-B85F-3CF905B159FE}"/>
              </a:ext>
            </a:extLst>
          </p:cNvPr>
          <p:cNvSpPr txBox="1"/>
          <p:nvPr/>
        </p:nvSpPr>
        <p:spPr>
          <a:xfrm rot="16200000">
            <a:off x="5196514" y="3244336"/>
            <a:ext cx="1649361"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pPr algn="ctr">
              <a:spcBef>
                <a:spcPct val="0"/>
              </a:spcBef>
            </a:pPr>
            <a:r>
              <a:rPr lang="it-IT" altLang="it-IT" sz="1800" b="1" dirty="0">
                <a:solidFill>
                  <a:srgbClr val="FF0000"/>
                </a:solidFill>
                <a:latin typeface="LM Roman 10" panose="00000500000000000000" pitchFamily="50" charset="0"/>
              </a:rPr>
              <a:t>DATASET 2</a:t>
            </a:r>
          </a:p>
        </p:txBody>
      </p:sp>
      <p:pic>
        <p:nvPicPr>
          <p:cNvPr id="9" name="Picture 8">
            <a:extLst>
              <a:ext uri="{FF2B5EF4-FFF2-40B4-BE49-F238E27FC236}">
                <a16:creationId xmlns:a16="http://schemas.microsoft.com/office/drawing/2014/main" id="{62B264F2-8663-4083-BED0-A22851D27A1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52039" y="1199075"/>
            <a:ext cx="3899483" cy="5521742"/>
          </a:xfrm>
          <a:prstGeom prst="rect">
            <a:avLst/>
          </a:prstGeom>
        </p:spPr>
      </p:pic>
      <p:sp>
        <p:nvSpPr>
          <p:cNvPr id="13" name="TextBox 12">
            <a:extLst>
              <a:ext uri="{FF2B5EF4-FFF2-40B4-BE49-F238E27FC236}">
                <a16:creationId xmlns:a16="http://schemas.microsoft.com/office/drawing/2014/main" id="{A9EDCF75-4951-4958-A26C-3FA7A2830DF2}"/>
              </a:ext>
            </a:extLst>
          </p:cNvPr>
          <p:cNvSpPr txBox="1"/>
          <p:nvPr/>
        </p:nvSpPr>
        <p:spPr>
          <a:xfrm>
            <a:off x="1705283" y="671648"/>
            <a:ext cx="3782237" cy="460639"/>
          </a:xfrm>
          <a:prstGeom prst="rect">
            <a:avLst/>
          </a:prstGeom>
          <a:noFill/>
        </p:spPr>
        <p:txBody>
          <a:bodyPr wrap="square" rtlCol="0">
            <a:spAutoFit/>
          </a:bodyPr>
          <a:lstStyle/>
          <a:p>
            <a:pPr algn="ctr">
              <a:lnSpc>
                <a:spcPct val="150000"/>
              </a:lnSpc>
            </a:pPr>
            <a:r>
              <a:rPr lang="en-US" dirty="0">
                <a:latin typeface="LM Roman 10" panose="00000500000000000000" pitchFamily="50" charset="0"/>
              </a:rPr>
              <a:t>Left column         Right column</a:t>
            </a:r>
            <a:endParaRPr lang="en-US" b="0" i="0" dirty="0">
              <a:effectLst/>
              <a:latin typeface="LM Roman 10" panose="00000500000000000000" pitchFamily="50" charset="0"/>
            </a:endParaRPr>
          </a:p>
        </p:txBody>
      </p:sp>
      <p:pic>
        <p:nvPicPr>
          <p:cNvPr id="14" name="Picture 13">
            <a:extLst>
              <a:ext uri="{FF2B5EF4-FFF2-40B4-BE49-F238E27FC236}">
                <a16:creationId xmlns:a16="http://schemas.microsoft.com/office/drawing/2014/main" id="{987AB766-E78F-4E8C-A3FD-24E8505C8FC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06857" y="1199075"/>
            <a:ext cx="3898611" cy="5522400"/>
          </a:xfrm>
          <a:prstGeom prst="rect">
            <a:avLst/>
          </a:prstGeom>
        </p:spPr>
      </p:pic>
      <p:sp>
        <p:nvSpPr>
          <p:cNvPr id="16" name="Titolo 1">
            <a:extLst>
              <a:ext uri="{FF2B5EF4-FFF2-40B4-BE49-F238E27FC236}">
                <a16:creationId xmlns:a16="http://schemas.microsoft.com/office/drawing/2014/main" id="{470D38BA-00D8-4E68-B2FD-A4962B4CB003}"/>
              </a:ext>
            </a:extLst>
          </p:cNvPr>
          <p:cNvSpPr txBox="1">
            <a:spLocks/>
          </p:cNvSpPr>
          <p:nvPr/>
        </p:nvSpPr>
        <p:spPr>
          <a:xfrm>
            <a:off x="2990955" y="1128206"/>
            <a:ext cx="1210894" cy="38641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1200" dirty="0">
                <a:latin typeface="LM Roman 10" panose="00000500000000000000" pitchFamily="50" charset="0"/>
              </a:rPr>
              <a:t>Specimen S1A</a:t>
            </a:r>
          </a:p>
        </p:txBody>
      </p:sp>
      <p:sp>
        <p:nvSpPr>
          <p:cNvPr id="17" name="Titolo 1">
            <a:extLst>
              <a:ext uri="{FF2B5EF4-FFF2-40B4-BE49-F238E27FC236}">
                <a16:creationId xmlns:a16="http://schemas.microsoft.com/office/drawing/2014/main" id="{12F301B7-A6DA-49D5-A814-3E42C178A23C}"/>
              </a:ext>
            </a:extLst>
          </p:cNvPr>
          <p:cNvSpPr txBox="1">
            <a:spLocks/>
          </p:cNvSpPr>
          <p:nvPr/>
        </p:nvSpPr>
        <p:spPr>
          <a:xfrm>
            <a:off x="2896334" y="2966882"/>
            <a:ext cx="1210894" cy="38641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1200" dirty="0">
                <a:latin typeface="LM Roman 10" panose="00000500000000000000" pitchFamily="50" charset="0"/>
              </a:rPr>
              <a:t>Specimen S1B</a:t>
            </a:r>
          </a:p>
        </p:txBody>
      </p:sp>
      <p:sp>
        <p:nvSpPr>
          <p:cNvPr id="18" name="Titolo 1">
            <a:extLst>
              <a:ext uri="{FF2B5EF4-FFF2-40B4-BE49-F238E27FC236}">
                <a16:creationId xmlns:a16="http://schemas.microsoft.com/office/drawing/2014/main" id="{CE03A5DD-BF22-48D2-AB37-12D79CAF4646}"/>
              </a:ext>
            </a:extLst>
          </p:cNvPr>
          <p:cNvSpPr txBox="1">
            <a:spLocks/>
          </p:cNvSpPr>
          <p:nvPr/>
        </p:nvSpPr>
        <p:spPr>
          <a:xfrm>
            <a:off x="2896334" y="4837780"/>
            <a:ext cx="1210894" cy="38641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1200" dirty="0">
                <a:latin typeface="LM Roman 10" panose="00000500000000000000" pitchFamily="50" charset="0"/>
              </a:rPr>
              <a:t>Specimen S1C</a:t>
            </a:r>
          </a:p>
        </p:txBody>
      </p:sp>
      <p:sp>
        <p:nvSpPr>
          <p:cNvPr id="19" name="TextBox 18">
            <a:extLst>
              <a:ext uri="{FF2B5EF4-FFF2-40B4-BE49-F238E27FC236}">
                <a16:creationId xmlns:a16="http://schemas.microsoft.com/office/drawing/2014/main" id="{F0DA88CC-D5EC-4B5D-8669-72E3400F7BEB}"/>
              </a:ext>
            </a:extLst>
          </p:cNvPr>
          <p:cNvSpPr txBox="1"/>
          <p:nvPr/>
        </p:nvSpPr>
        <p:spPr>
          <a:xfrm>
            <a:off x="6511961" y="671647"/>
            <a:ext cx="3782237" cy="460639"/>
          </a:xfrm>
          <a:prstGeom prst="rect">
            <a:avLst/>
          </a:prstGeom>
          <a:noFill/>
        </p:spPr>
        <p:txBody>
          <a:bodyPr wrap="square" rtlCol="0">
            <a:spAutoFit/>
          </a:bodyPr>
          <a:lstStyle/>
          <a:p>
            <a:pPr algn="ctr">
              <a:lnSpc>
                <a:spcPct val="150000"/>
              </a:lnSpc>
            </a:pPr>
            <a:r>
              <a:rPr lang="en-US" dirty="0">
                <a:latin typeface="LM Roman 10" panose="00000500000000000000" pitchFamily="50" charset="0"/>
              </a:rPr>
              <a:t>Left column         Right column</a:t>
            </a:r>
            <a:endParaRPr lang="en-US" b="0" i="0" dirty="0">
              <a:effectLst/>
              <a:latin typeface="LM Roman 10" panose="00000500000000000000" pitchFamily="50" charset="0"/>
            </a:endParaRPr>
          </a:p>
        </p:txBody>
      </p:sp>
      <p:sp>
        <p:nvSpPr>
          <p:cNvPr id="23" name="Titolo 1">
            <a:extLst>
              <a:ext uri="{FF2B5EF4-FFF2-40B4-BE49-F238E27FC236}">
                <a16:creationId xmlns:a16="http://schemas.microsoft.com/office/drawing/2014/main" id="{888689DF-7930-4B4E-A282-A328F68D6838}"/>
              </a:ext>
            </a:extLst>
          </p:cNvPr>
          <p:cNvSpPr txBox="1">
            <a:spLocks/>
          </p:cNvSpPr>
          <p:nvPr/>
        </p:nvSpPr>
        <p:spPr>
          <a:xfrm>
            <a:off x="8084772" y="1200531"/>
            <a:ext cx="1210894" cy="38641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1200" dirty="0">
                <a:latin typeface="LM Roman 10" panose="00000500000000000000" pitchFamily="50" charset="0"/>
              </a:rPr>
              <a:t>Specimen 5</a:t>
            </a:r>
          </a:p>
        </p:txBody>
      </p:sp>
      <p:sp>
        <p:nvSpPr>
          <p:cNvPr id="24" name="Titolo 1">
            <a:extLst>
              <a:ext uri="{FF2B5EF4-FFF2-40B4-BE49-F238E27FC236}">
                <a16:creationId xmlns:a16="http://schemas.microsoft.com/office/drawing/2014/main" id="{A59F24E1-5EC7-493B-9DFD-D2B9B9003A52}"/>
              </a:ext>
            </a:extLst>
          </p:cNvPr>
          <p:cNvSpPr txBox="1">
            <a:spLocks/>
          </p:cNvSpPr>
          <p:nvPr/>
        </p:nvSpPr>
        <p:spPr>
          <a:xfrm>
            <a:off x="7990151" y="3039207"/>
            <a:ext cx="1210894" cy="38641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1200" dirty="0">
                <a:latin typeface="LM Roman 10" panose="00000500000000000000" pitchFamily="50" charset="0"/>
              </a:rPr>
              <a:t>Specimen 8</a:t>
            </a:r>
          </a:p>
        </p:txBody>
      </p:sp>
      <p:sp>
        <p:nvSpPr>
          <p:cNvPr id="26" name="Titolo 1">
            <a:extLst>
              <a:ext uri="{FF2B5EF4-FFF2-40B4-BE49-F238E27FC236}">
                <a16:creationId xmlns:a16="http://schemas.microsoft.com/office/drawing/2014/main" id="{32E78327-6E67-486E-A706-352358DF07AE}"/>
              </a:ext>
            </a:extLst>
          </p:cNvPr>
          <p:cNvSpPr txBox="1">
            <a:spLocks/>
          </p:cNvSpPr>
          <p:nvPr/>
        </p:nvSpPr>
        <p:spPr>
          <a:xfrm>
            <a:off x="7990151" y="4910105"/>
            <a:ext cx="1210894" cy="38641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1200" dirty="0">
                <a:latin typeface="LM Roman 10" panose="00000500000000000000" pitchFamily="50" charset="0"/>
              </a:rPr>
              <a:t>Specimen 9</a:t>
            </a:r>
          </a:p>
        </p:txBody>
      </p:sp>
    </p:spTree>
    <p:extLst>
      <p:ext uri="{BB962C8B-B14F-4D97-AF65-F5344CB8AC3E}">
        <p14:creationId xmlns:p14="http://schemas.microsoft.com/office/powerpoint/2010/main" val="14583587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2"/>
          </p:nvPr>
        </p:nvSpPr>
        <p:spPr/>
        <p:txBody>
          <a:bodyPr/>
          <a:lstStyle/>
          <a:p>
            <a:fld id="{D6C43D34-2C1C-48BE-A1E0-CFA9AC7FEC3F}" type="slidenum">
              <a:rPr lang="en-GB" smtClean="0"/>
              <a:t>18</a:t>
            </a:fld>
            <a:endParaRPr lang="en-GB" dirty="0"/>
          </a:p>
        </p:txBody>
      </p:sp>
      <p:sp>
        <p:nvSpPr>
          <p:cNvPr id="25" name="Titolo 1">
            <a:extLst>
              <a:ext uri="{FF2B5EF4-FFF2-40B4-BE49-F238E27FC236}">
                <a16:creationId xmlns:a16="http://schemas.microsoft.com/office/drawing/2014/main" id="{95024F9D-E81D-4C38-B70D-54E098052130}"/>
              </a:ext>
            </a:extLst>
          </p:cNvPr>
          <p:cNvSpPr>
            <a:spLocks noGrp="1"/>
          </p:cNvSpPr>
          <p:nvPr>
            <p:ph type="title"/>
          </p:nvPr>
        </p:nvSpPr>
        <p:spPr>
          <a:xfrm>
            <a:off x="274559" y="208052"/>
            <a:ext cx="9292988" cy="386410"/>
          </a:xfrm>
        </p:spPr>
        <p:txBody>
          <a:bodyPr>
            <a:normAutofit fontScale="90000"/>
          </a:bodyPr>
          <a:lstStyle/>
          <a:p>
            <a:r>
              <a:rPr lang="en-GB" dirty="0">
                <a:latin typeface="LM Roman 10" panose="00000500000000000000" pitchFamily="50" charset="0"/>
              </a:rPr>
              <a:t>Analytical solution</a:t>
            </a:r>
          </a:p>
        </p:txBody>
      </p:sp>
      <p:sp>
        <p:nvSpPr>
          <p:cNvPr id="5" name="Freeform: Shape 4">
            <a:extLst>
              <a:ext uri="{FF2B5EF4-FFF2-40B4-BE49-F238E27FC236}">
                <a16:creationId xmlns:a16="http://schemas.microsoft.com/office/drawing/2014/main" id="{BF4B180F-2B24-4BF3-8DC1-0A74479D0806}"/>
              </a:ext>
            </a:extLst>
          </p:cNvPr>
          <p:cNvSpPr/>
          <p:nvPr/>
        </p:nvSpPr>
        <p:spPr>
          <a:xfrm>
            <a:off x="0" y="4628271"/>
            <a:ext cx="416427" cy="2229729"/>
          </a:xfrm>
          <a:custGeom>
            <a:avLst/>
            <a:gdLst>
              <a:gd name="connsiteX0" fmla="*/ 0 w 416427"/>
              <a:gd name="connsiteY0" fmla="*/ 0 h 2229729"/>
              <a:gd name="connsiteX1" fmla="*/ 7622 w 416427"/>
              <a:gd name="connsiteY1" fmla="*/ 0 h 2229729"/>
              <a:gd name="connsiteX2" fmla="*/ 416427 w 416427"/>
              <a:gd name="connsiteY2" fmla="*/ 2229729 h 2229729"/>
              <a:gd name="connsiteX3" fmla="*/ 0 w 416427"/>
              <a:gd name="connsiteY3" fmla="*/ 2229729 h 2229729"/>
            </a:gdLst>
            <a:ahLst/>
            <a:cxnLst>
              <a:cxn ang="0">
                <a:pos x="connsiteX0" y="connsiteY0"/>
              </a:cxn>
              <a:cxn ang="0">
                <a:pos x="connsiteX1" y="connsiteY1"/>
              </a:cxn>
              <a:cxn ang="0">
                <a:pos x="connsiteX2" y="connsiteY2"/>
              </a:cxn>
              <a:cxn ang="0">
                <a:pos x="connsiteX3" y="connsiteY3"/>
              </a:cxn>
            </a:cxnLst>
            <a:rect l="l" t="t" r="r" b="b"/>
            <a:pathLst>
              <a:path w="416427" h="2229729">
                <a:moveTo>
                  <a:pt x="0" y="0"/>
                </a:moveTo>
                <a:lnTo>
                  <a:pt x="7622" y="0"/>
                </a:lnTo>
                <a:lnTo>
                  <a:pt x="416427" y="2229729"/>
                </a:lnTo>
                <a:lnTo>
                  <a:pt x="0" y="2229729"/>
                </a:lnTo>
                <a:close/>
              </a:path>
            </a:pathLst>
          </a:cu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en-US"/>
          </a:p>
        </p:txBody>
      </p:sp>
      <p:pic>
        <p:nvPicPr>
          <p:cNvPr id="27" name="Picture 26">
            <a:extLst>
              <a:ext uri="{FF2B5EF4-FFF2-40B4-BE49-F238E27FC236}">
                <a16:creationId xmlns:a16="http://schemas.microsoft.com/office/drawing/2014/main" id="{8B3733C6-1805-4340-8682-E856E3B1063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2575" b="67330"/>
          <a:stretch/>
        </p:blipFill>
        <p:spPr>
          <a:xfrm>
            <a:off x="6016915" y="1076276"/>
            <a:ext cx="4892743" cy="4578640"/>
          </a:xfrm>
          <a:prstGeom prst="rect">
            <a:avLst/>
          </a:prstGeom>
        </p:spPr>
      </p:pic>
      <p:grpSp>
        <p:nvGrpSpPr>
          <p:cNvPr id="3" name="Group 2">
            <a:extLst>
              <a:ext uri="{FF2B5EF4-FFF2-40B4-BE49-F238E27FC236}">
                <a16:creationId xmlns:a16="http://schemas.microsoft.com/office/drawing/2014/main" id="{837A3C3C-143B-4AEA-BBB0-A098EF842C85}"/>
              </a:ext>
            </a:extLst>
          </p:cNvPr>
          <p:cNvGrpSpPr/>
          <p:nvPr/>
        </p:nvGrpSpPr>
        <p:grpSpPr>
          <a:xfrm>
            <a:off x="943969" y="4967675"/>
            <a:ext cx="3353469" cy="664535"/>
            <a:chOff x="627470" y="1085059"/>
            <a:chExt cx="3353469" cy="664535"/>
          </a:xfrm>
        </p:grpSpPr>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0415966B-5571-45A5-8DB4-45F2E3BDD6E6}"/>
                    </a:ext>
                  </a:extLst>
                </p:cNvPr>
                <p:cNvSpPr txBox="1"/>
                <p:nvPr/>
              </p:nvSpPr>
              <p:spPr>
                <a:xfrm>
                  <a:off x="627470" y="1137594"/>
                  <a:ext cx="3353468" cy="612000"/>
                </a:xfrm>
                <a:prstGeom prst="rect">
                  <a:avLst/>
                </a:prstGeom>
                <a:noFill/>
                <a:ln>
                  <a:solidFill>
                    <a:schemeClr val="bg1"/>
                  </a:solid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𝑡𝑜𝑡</m:t>
                            </m:r>
                          </m:sub>
                        </m:sSub>
                        <m:r>
                          <a:rPr lang="en-US" b="0" i="1" smtClean="0">
                            <a:latin typeface="Cambria Math" panose="02040503050406030204" pitchFamily="18" charset="0"/>
                          </a:rPr>
                          <m:t>=</m:t>
                        </m:r>
                        <m:r>
                          <a:rPr lang="en-US" b="0" i="1" smtClean="0">
                            <a:latin typeface="Cambria Math" panose="02040503050406030204" pitchFamily="18" charset="0"/>
                          </a:rPr>
                          <m:t>𝑉</m:t>
                        </m:r>
                        <m:r>
                          <a:rPr lang="en-US" b="0" i="1" smtClean="0">
                            <a:latin typeface="Cambria Math" panose="02040503050406030204" pitchFamily="18" charset="0"/>
                          </a:rPr>
                          <m:t>+</m:t>
                        </m:r>
                        <m:r>
                          <a:rPr lang="en-US" b="0" i="1" smtClean="0">
                            <a:latin typeface="Cambria Math" panose="02040503050406030204" pitchFamily="18" charset="0"/>
                          </a:rPr>
                          <m:t>𝑁</m:t>
                        </m:r>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cos</m:t>
                            </m:r>
                          </m:fName>
                          <m:e>
                            <m:r>
                              <a:rPr lang="en-US" b="0" i="1" smtClean="0">
                                <a:latin typeface="Cambria Math" panose="02040503050406030204" pitchFamily="18" charset="0"/>
                                <a:ea typeface="Cambria Math" panose="02040503050406030204" pitchFamily="18" charset="0"/>
                              </a:rPr>
                              <m:t>𝜃</m:t>
                            </m:r>
                          </m:e>
                        </m:func>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𝜇</m:t>
                        </m:r>
                        <m:r>
                          <a:rPr lang="en-US" b="0" i="1" smtClean="0">
                            <a:latin typeface="Cambria Math" panose="02040503050406030204" pitchFamily="18" charset="0"/>
                            <a:ea typeface="Cambria Math" panose="02040503050406030204" pitchFamily="18" charset="0"/>
                          </a:rPr>
                          <m:t>𝑁</m:t>
                        </m:r>
                        <m:func>
                          <m:funcPr>
                            <m:ctrlPr>
                              <a:rPr lang="en-US" b="0" i="1" smtClean="0">
                                <a:latin typeface="Cambria Math" panose="02040503050406030204" pitchFamily="18" charset="0"/>
                                <a:ea typeface="Cambria Math" panose="02040503050406030204" pitchFamily="18" charset="0"/>
                              </a:rPr>
                            </m:ctrlPr>
                          </m:funcPr>
                          <m:fName>
                            <m:r>
                              <m:rPr>
                                <m:sty m:val="p"/>
                              </m:rPr>
                              <a:rPr lang="en-US" b="0" i="0" smtClean="0">
                                <a:latin typeface="Cambria Math" panose="02040503050406030204" pitchFamily="18" charset="0"/>
                                <a:ea typeface="Cambria Math" panose="02040503050406030204" pitchFamily="18" charset="0"/>
                              </a:rPr>
                              <m:t>sin</m:t>
                            </m:r>
                          </m:fName>
                          <m:e>
                            <m:r>
                              <a:rPr lang="en-US" b="0" i="1" smtClean="0">
                                <a:latin typeface="Cambria Math" panose="02040503050406030204" pitchFamily="18" charset="0"/>
                                <a:ea typeface="Cambria Math" panose="02040503050406030204" pitchFamily="18" charset="0"/>
                              </a:rPr>
                              <m:t>𝜃</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𝛼</m:t>
                                </m:r>
                                <m:r>
                                  <a:rPr lang="en-US" b="0" i="1" smtClean="0">
                                    <a:latin typeface="Cambria Math" panose="02040503050406030204" pitchFamily="18" charset="0"/>
                                    <a:ea typeface="Cambria Math" panose="02040503050406030204" pitchFamily="18" charset="0"/>
                                  </a:rPr>
                                  <m:t>𝑙</m:t>
                                </m:r>
                              </m:num>
                              <m:den>
                                <m:r>
                                  <a:rPr lang="en-US" b="0" i="1" smtClean="0">
                                    <a:latin typeface="Cambria Math" panose="02040503050406030204" pitchFamily="18" charset="0"/>
                                    <a:ea typeface="Cambria Math" panose="02040503050406030204" pitchFamily="18" charset="0"/>
                                  </a:rPr>
                                  <m:t>𝑤</m:t>
                                </m:r>
                              </m:den>
                            </m:f>
                          </m:e>
                        </m:func>
                      </m:oMath>
                    </m:oMathPara>
                  </a14:m>
                  <a:endParaRPr lang="en-US" dirty="0"/>
                </a:p>
              </p:txBody>
            </p:sp>
          </mc:Choice>
          <mc:Fallback xmlns="">
            <p:sp>
              <p:nvSpPr>
                <p:cNvPr id="2" name="TextBox 1">
                  <a:extLst>
                    <a:ext uri="{FF2B5EF4-FFF2-40B4-BE49-F238E27FC236}">
                      <a16:creationId xmlns:a16="http://schemas.microsoft.com/office/drawing/2014/main" id="{0415966B-5571-45A5-8DB4-45F2E3BDD6E6}"/>
                    </a:ext>
                  </a:extLst>
                </p:cNvPr>
                <p:cNvSpPr txBox="1">
                  <a:spLocks noRot="1" noChangeAspect="1" noMove="1" noResize="1" noEditPoints="1" noAdjustHandles="1" noChangeArrowheads="1" noChangeShapeType="1" noTextEdit="1"/>
                </p:cNvSpPr>
                <p:nvPr/>
              </p:nvSpPr>
              <p:spPr>
                <a:xfrm>
                  <a:off x="627470" y="1137594"/>
                  <a:ext cx="3353468" cy="612000"/>
                </a:xfrm>
                <a:prstGeom prst="rect">
                  <a:avLst/>
                </a:prstGeom>
                <a:blipFill>
                  <a:blip r:embed="rId6"/>
                  <a:stretch>
                    <a:fillRect/>
                  </a:stretch>
                </a:blipFill>
                <a:ln>
                  <a:solidFill>
                    <a:schemeClr val="bg1"/>
                  </a:solidFill>
                </a:ln>
              </p:spPr>
              <p:txBody>
                <a:bodyPr/>
                <a:lstStyle/>
                <a:p>
                  <a:r>
                    <a:rPr lang="en-GB">
                      <a:noFill/>
                    </a:rPr>
                    <a:t> </a:t>
                  </a:r>
                </a:p>
              </p:txBody>
            </p:sp>
          </mc:Fallback>
        </mc:AlternateContent>
        <p:sp>
          <p:nvSpPr>
            <p:cNvPr id="6" name="Rectangle 5">
              <a:extLst>
                <a:ext uri="{FF2B5EF4-FFF2-40B4-BE49-F238E27FC236}">
                  <a16:creationId xmlns:a16="http://schemas.microsoft.com/office/drawing/2014/main" id="{D8441F5F-9D94-4C22-8F42-2F5C59832F89}"/>
                </a:ext>
              </a:extLst>
            </p:cNvPr>
            <p:cNvSpPr/>
            <p:nvPr/>
          </p:nvSpPr>
          <p:spPr>
            <a:xfrm>
              <a:off x="627471" y="1085059"/>
              <a:ext cx="3353468" cy="6547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31" name="Group 130">
            <a:extLst>
              <a:ext uri="{FF2B5EF4-FFF2-40B4-BE49-F238E27FC236}">
                <a16:creationId xmlns:a16="http://schemas.microsoft.com/office/drawing/2014/main" id="{55B9BF9D-CB83-4BFD-AC1B-3973E4CCB6F6}"/>
              </a:ext>
            </a:extLst>
          </p:cNvPr>
          <p:cNvGrpSpPr/>
          <p:nvPr/>
        </p:nvGrpSpPr>
        <p:grpSpPr>
          <a:xfrm>
            <a:off x="231634" y="832697"/>
            <a:ext cx="5169837" cy="3564046"/>
            <a:chOff x="361663" y="1808508"/>
            <a:chExt cx="5169837" cy="3564046"/>
          </a:xfrm>
        </p:grpSpPr>
        <p:grpSp>
          <p:nvGrpSpPr>
            <p:cNvPr id="130" name="Group 129">
              <a:extLst>
                <a:ext uri="{FF2B5EF4-FFF2-40B4-BE49-F238E27FC236}">
                  <a16:creationId xmlns:a16="http://schemas.microsoft.com/office/drawing/2014/main" id="{22F1492E-8ADB-48F1-8A3E-259FDCCB2BA7}"/>
                </a:ext>
              </a:extLst>
            </p:cNvPr>
            <p:cNvGrpSpPr/>
            <p:nvPr/>
          </p:nvGrpSpPr>
          <p:grpSpPr>
            <a:xfrm>
              <a:off x="361663" y="1808508"/>
              <a:ext cx="5169837" cy="3369175"/>
              <a:chOff x="361663" y="1808508"/>
              <a:chExt cx="5169837" cy="3369175"/>
            </a:xfrm>
          </p:grpSpPr>
          <p:pic>
            <p:nvPicPr>
              <p:cNvPr id="26" name="Picture 25" descr="A picture containing diagram&#10;&#10;Description automatically generated">
                <a:extLst>
                  <a:ext uri="{FF2B5EF4-FFF2-40B4-BE49-F238E27FC236}">
                    <a16:creationId xmlns:a16="http://schemas.microsoft.com/office/drawing/2014/main" id="{84AE162F-1B70-450D-B4BE-2173FC537273}"/>
                  </a:ext>
                </a:extLst>
              </p:cNvPr>
              <p:cNvPicPr>
                <a:picLocks noChangeAspect="1"/>
              </p:cNvPicPr>
              <p:nvPr/>
            </p:nvPicPr>
            <p:blipFill>
              <a:blip r:embed="rId7">
                <a:extLst>
                  <a:ext uri="{BEBA8EAE-BF5A-486C-A8C5-ECC9F3942E4B}">
                    <a14:imgProps xmlns:a14="http://schemas.microsoft.com/office/drawing/2010/main">
                      <a14:imgLayer r:embed="rId8">
                        <a14:imgEffect>
                          <a14:saturation sat="0"/>
                        </a14:imgEffect>
                      </a14:imgLayer>
                    </a14:imgProps>
                  </a:ext>
                  <a:ext uri="{28A0092B-C50C-407E-A947-70E740481C1C}">
                    <a14:useLocalDpi xmlns:a14="http://schemas.microsoft.com/office/drawing/2010/main" val="0"/>
                  </a:ext>
                </a:extLst>
              </a:blip>
              <a:stretch>
                <a:fillRect/>
              </a:stretch>
            </p:blipFill>
            <p:spPr>
              <a:xfrm>
                <a:off x="361663" y="1808508"/>
                <a:ext cx="4679649" cy="3369175"/>
              </a:xfrm>
              <a:prstGeom prst="rect">
                <a:avLst/>
              </a:prstGeom>
            </p:spPr>
          </p:pic>
          <p:sp>
            <p:nvSpPr>
              <p:cNvPr id="18" name="TextBox 17">
                <a:extLst>
                  <a:ext uri="{FF2B5EF4-FFF2-40B4-BE49-F238E27FC236}">
                    <a16:creationId xmlns:a16="http://schemas.microsoft.com/office/drawing/2014/main" id="{209FFB90-2D53-4201-9689-49B5A0409722}"/>
                  </a:ext>
                </a:extLst>
              </p:cNvPr>
              <p:cNvSpPr txBox="1"/>
              <p:nvPr/>
            </p:nvSpPr>
            <p:spPr>
              <a:xfrm>
                <a:off x="3273826" y="3532249"/>
                <a:ext cx="1298044" cy="400110"/>
              </a:xfrm>
              <a:prstGeom prst="rect">
                <a:avLst/>
              </a:prstGeom>
              <a:noFill/>
            </p:spPr>
            <p:txBody>
              <a:bodyPr wrap="square" rtlCol="0">
                <a:spAutoFit/>
              </a:bodyPr>
              <a:lstStyle/>
              <a:p>
                <a:r>
                  <a:rPr lang="en-US" sz="2000" dirty="0">
                    <a:latin typeface="LM Roman 10" panose="00000500000000000000" pitchFamily="50" charset="0"/>
                    <a:cs typeface="Arial" panose="020B0604020202020204" pitchFamily="34" charset="0"/>
                  </a:rPr>
                  <a:t>Ncos</a:t>
                </a:r>
                <a:r>
                  <a:rPr lang="el-GR" sz="2000" dirty="0">
                    <a:latin typeface="Times New Roman" panose="02020603050405020304" pitchFamily="18" charset="0"/>
                    <a:cs typeface="Times New Roman" panose="02020603050405020304" pitchFamily="18" charset="0"/>
                  </a:rPr>
                  <a:t>θ</a:t>
                </a:r>
                <a:endParaRPr lang="en-US" sz="2000" dirty="0">
                  <a:latin typeface="Times New Roman" panose="02020603050405020304" pitchFamily="18" charset="0"/>
                  <a:cs typeface="Times New Roman" panose="02020603050405020304" pitchFamily="18" charset="0"/>
                </a:endParaRPr>
              </a:p>
            </p:txBody>
          </p:sp>
          <p:grpSp>
            <p:nvGrpSpPr>
              <p:cNvPr id="128" name="Group 127">
                <a:extLst>
                  <a:ext uri="{FF2B5EF4-FFF2-40B4-BE49-F238E27FC236}">
                    <a16:creationId xmlns:a16="http://schemas.microsoft.com/office/drawing/2014/main" id="{B089DEDF-6E50-4614-B6C4-BC8536639A52}"/>
                  </a:ext>
                </a:extLst>
              </p:cNvPr>
              <p:cNvGrpSpPr/>
              <p:nvPr/>
            </p:nvGrpSpPr>
            <p:grpSpPr>
              <a:xfrm>
                <a:off x="4228430" y="3819635"/>
                <a:ext cx="605714" cy="625251"/>
                <a:chOff x="4228430" y="3819635"/>
                <a:chExt cx="605714" cy="625251"/>
              </a:xfrm>
            </p:grpSpPr>
            <p:cxnSp>
              <p:nvCxnSpPr>
                <p:cNvPr id="44" name="Straight Arrow Connector 43">
                  <a:extLst>
                    <a:ext uri="{FF2B5EF4-FFF2-40B4-BE49-F238E27FC236}">
                      <a16:creationId xmlns:a16="http://schemas.microsoft.com/office/drawing/2014/main" id="{9939B9A2-FD48-45FE-A8BC-D2FEDB9ABCE3}"/>
                    </a:ext>
                  </a:extLst>
                </p:cNvPr>
                <p:cNvCxnSpPr>
                  <a:cxnSpLocks/>
                </p:cNvCxnSpPr>
                <p:nvPr/>
              </p:nvCxnSpPr>
              <p:spPr>
                <a:xfrm>
                  <a:off x="4228430" y="3819635"/>
                  <a:ext cx="605714" cy="0"/>
                </a:xfrm>
                <a:prstGeom prst="straightConnector1">
                  <a:avLst/>
                </a:prstGeom>
                <a:ln w="38100">
                  <a:solidFill>
                    <a:srgbClr val="00B050"/>
                  </a:solidFill>
                  <a:tailEnd type="triangle"/>
                </a:ln>
              </p:spPr>
              <p:style>
                <a:lnRef idx="1">
                  <a:schemeClr val="accent2"/>
                </a:lnRef>
                <a:fillRef idx="0">
                  <a:schemeClr val="accent2"/>
                </a:fillRef>
                <a:effectRef idx="0">
                  <a:schemeClr val="accent2"/>
                </a:effectRef>
                <a:fontRef idx="minor">
                  <a:schemeClr val="tx1"/>
                </a:fontRef>
              </p:style>
            </p:cxnSp>
            <p:cxnSp>
              <p:nvCxnSpPr>
                <p:cNvPr id="45" name="Straight Arrow Connector 44">
                  <a:extLst>
                    <a:ext uri="{FF2B5EF4-FFF2-40B4-BE49-F238E27FC236}">
                      <a16:creationId xmlns:a16="http://schemas.microsoft.com/office/drawing/2014/main" id="{DC407E38-53B0-4DF8-A4E8-87065306399B}"/>
                    </a:ext>
                  </a:extLst>
                </p:cNvPr>
                <p:cNvCxnSpPr>
                  <a:cxnSpLocks/>
                </p:cNvCxnSpPr>
                <p:nvPr/>
              </p:nvCxnSpPr>
              <p:spPr>
                <a:xfrm>
                  <a:off x="4228430" y="4141352"/>
                  <a:ext cx="605714" cy="0"/>
                </a:xfrm>
                <a:prstGeom prst="straightConnector1">
                  <a:avLst/>
                </a:prstGeom>
                <a:ln w="38100">
                  <a:solidFill>
                    <a:srgbClr val="0070C0"/>
                  </a:solidFill>
                  <a:tailEnd type="triangle"/>
                </a:ln>
              </p:spPr>
              <p:style>
                <a:lnRef idx="1">
                  <a:schemeClr val="accent2"/>
                </a:lnRef>
                <a:fillRef idx="0">
                  <a:schemeClr val="accent2"/>
                </a:fillRef>
                <a:effectRef idx="0">
                  <a:schemeClr val="accent2"/>
                </a:effectRef>
                <a:fontRef idx="minor">
                  <a:schemeClr val="tx1"/>
                </a:fontRef>
              </p:style>
            </p:cxnSp>
            <p:cxnSp>
              <p:nvCxnSpPr>
                <p:cNvPr id="46" name="Straight Arrow Connector 45">
                  <a:extLst>
                    <a:ext uri="{FF2B5EF4-FFF2-40B4-BE49-F238E27FC236}">
                      <a16:creationId xmlns:a16="http://schemas.microsoft.com/office/drawing/2014/main" id="{6433385F-89CA-4238-BEC0-0CC3F0FD2953}"/>
                    </a:ext>
                  </a:extLst>
                </p:cNvPr>
                <p:cNvCxnSpPr>
                  <a:cxnSpLocks/>
                </p:cNvCxnSpPr>
                <p:nvPr/>
              </p:nvCxnSpPr>
              <p:spPr>
                <a:xfrm>
                  <a:off x="4228430" y="4444886"/>
                  <a:ext cx="605714" cy="0"/>
                </a:xfrm>
                <a:prstGeom prst="straightConnector1">
                  <a:avLst/>
                </a:prstGeom>
                <a:ln w="38100">
                  <a:solidFill>
                    <a:srgbClr val="FF0000"/>
                  </a:solidFill>
                  <a:tailEnd type="triangle"/>
                </a:ln>
              </p:spPr>
              <p:style>
                <a:lnRef idx="1">
                  <a:schemeClr val="accent2"/>
                </a:lnRef>
                <a:fillRef idx="0">
                  <a:schemeClr val="accent2"/>
                </a:fillRef>
                <a:effectRef idx="0">
                  <a:schemeClr val="accent2"/>
                </a:effectRef>
                <a:fontRef idx="minor">
                  <a:schemeClr val="tx1"/>
                </a:fontRef>
              </p:style>
            </p:cxnSp>
          </p:grpSp>
          <p:grpSp>
            <p:nvGrpSpPr>
              <p:cNvPr id="129" name="Group 128">
                <a:extLst>
                  <a:ext uri="{FF2B5EF4-FFF2-40B4-BE49-F238E27FC236}">
                    <a16:creationId xmlns:a16="http://schemas.microsoft.com/office/drawing/2014/main" id="{37006B9A-1BAE-43AD-8A9C-6F08229901DD}"/>
                  </a:ext>
                </a:extLst>
              </p:cNvPr>
              <p:cNvGrpSpPr/>
              <p:nvPr/>
            </p:nvGrpSpPr>
            <p:grpSpPr>
              <a:xfrm>
                <a:off x="4732103" y="3640872"/>
                <a:ext cx="799397" cy="1026419"/>
                <a:chOff x="4732103" y="3640872"/>
                <a:chExt cx="799397" cy="1026419"/>
              </a:xfrm>
            </p:grpSpPr>
            <p:sp>
              <p:nvSpPr>
                <p:cNvPr id="55" name="TextBox 54">
                  <a:extLst>
                    <a:ext uri="{FF2B5EF4-FFF2-40B4-BE49-F238E27FC236}">
                      <a16:creationId xmlns:a16="http://schemas.microsoft.com/office/drawing/2014/main" id="{F7BE654D-051D-472F-B676-11C86FB4B971}"/>
                    </a:ext>
                  </a:extLst>
                </p:cNvPr>
                <p:cNvSpPr txBox="1"/>
                <p:nvPr/>
              </p:nvSpPr>
              <p:spPr>
                <a:xfrm>
                  <a:off x="4732539" y="3640872"/>
                  <a:ext cx="798961" cy="400110"/>
                </a:xfrm>
                <a:prstGeom prst="rect">
                  <a:avLst/>
                </a:prstGeom>
                <a:noFill/>
              </p:spPr>
              <p:txBody>
                <a:bodyPr wrap="square" rtlCol="0">
                  <a:spAutoFit/>
                </a:bodyPr>
                <a:lstStyle/>
                <a:p>
                  <a:r>
                    <a:rPr lang="en-US" sz="2000" dirty="0">
                      <a:latin typeface="LM Roman 10" panose="00000500000000000000" pitchFamily="50" charset="0"/>
                      <a:cs typeface="Arial" panose="020B0604020202020204" pitchFamily="34" charset="0"/>
                    </a:rPr>
                    <a:t>V</a:t>
                  </a:r>
                  <a:r>
                    <a:rPr lang="en-US" sz="2000" baseline="-25000" dirty="0">
                      <a:latin typeface="LM Roman 10" panose="00000500000000000000" pitchFamily="50" charset="0"/>
                      <a:cs typeface="Arial" panose="020B0604020202020204" pitchFamily="34" charset="0"/>
                    </a:rPr>
                    <a:t>frame</a:t>
                  </a:r>
                  <a:endParaRPr lang="en-US" sz="2000" baseline="-25000" dirty="0">
                    <a:latin typeface="Times New Roman" panose="02020603050405020304" pitchFamily="18" charset="0"/>
                    <a:cs typeface="Times New Roman" panose="02020603050405020304" pitchFamily="18" charset="0"/>
                  </a:endParaRPr>
                </a:p>
              </p:txBody>
            </p:sp>
            <p:sp>
              <p:nvSpPr>
                <p:cNvPr id="56" name="TextBox 55">
                  <a:extLst>
                    <a:ext uri="{FF2B5EF4-FFF2-40B4-BE49-F238E27FC236}">
                      <a16:creationId xmlns:a16="http://schemas.microsoft.com/office/drawing/2014/main" id="{1D89765B-F95B-4E80-8096-1161C31FF4D3}"/>
                    </a:ext>
                  </a:extLst>
                </p:cNvPr>
                <p:cNvSpPr txBox="1"/>
                <p:nvPr/>
              </p:nvSpPr>
              <p:spPr>
                <a:xfrm>
                  <a:off x="4732103" y="3966756"/>
                  <a:ext cx="725336" cy="400110"/>
                </a:xfrm>
                <a:prstGeom prst="rect">
                  <a:avLst/>
                </a:prstGeom>
                <a:noFill/>
              </p:spPr>
              <p:txBody>
                <a:bodyPr wrap="square" rtlCol="0">
                  <a:spAutoFit/>
                </a:bodyPr>
                <a:lstStyle/>
                <a:p>
                  <a:r>
                    <a:rPr lang="en-US" sz="2000" dirty="0">
                      <a:latin typeface="LM Roman 10" panose="00000500000000000000" pitchFamily="50" charset="0"/>
                      <a:cs typeface="Arial" panose="020B0604020202020204" pitchFamily="34" charset="0"/>
                    </a:rPr>
                    <a:t>V</a:t>
                  </a:r>
                  <a:r>
                    <a:rPr lang="en-US" sz="2000" baseline="-25000" dirty="0">
                      <a:latin typeface="LM Roman 10" panose="00000500000000000000" pitchFamily="50" charset="0"/>
                      <a:cs typeface="Arial" panose="020B0604020202020204" pitchFamily="34" charset="0"/>
                    </a:rPr>
                    <a:t>infill</a:t>
                  </a:r>
                  <a:endParaRPr lang="en-US" sz="2000" baseline="-25000" dirty="0">
                    <a:latin typeface="Times New Roman" panose="02020603050405020304" pitchFamily="18" charset="0"/>
                    <a:cs typeface="Times New Roman" panose="02020603050405020304" pitchFamily="18" charset="0"/>
                  </a:endParaRPr>
                </a:p>
              </p:txBody>
            </p:sp>
            <p:sp>
              <p:nvSpPr>
                <p:cNvPr id="57" name="TextBox 56">
                  <a:extLst>
                    <a:ext uri="{FF2B5EF4-FFF2-40B4-BE49-F238E27FC236}">
                      <a16:creationId xmlns:a16="http://schemas.microsoft.com/office/drawing/2014/main" id="{59840E81-8455-4E9B-AEAD-FE5505C44395}"/>
                    </a:ext>
                  </a:extLst>
                </p:cNvPr>
                <p:cNvSpPr txBox="1"/>
                <p:nvPr/>
              </p:nvSpPr>
              <p:spPr>
                <a:xfrm>
                  <a:off x="4742133" y="4267181"/>
                  <a:ext cx="673546" cy="400110"/>
                </a:xfrm>
                <a:prstGeom prst="rect">
                  <a:avLst/>
                </a:prstGeom>
                <a:noFill/>
              </p:spPr>
              <p:txBody>
                <a:bodyPr wrap="square" rtlCol="0">
                  <a:spAutoFit/>
                </a:bodyPr>
                <a:lstStyle/>
                <a:p>
                  <a:r>
                    <a:rPr lang="en-US" sz="2000" dirty="0">
                      <a:latin typeface="LM Roman 10" panose="00000500000000000000" pitchFamily="50" charset="0"/>
                      <a:cs typeface="Arial" panose="020B0604020202020204" pitchFamily="34" charset="0"/>
                    </a:rPr>
                    <a:t>V</a:t>
                  </a:r>
                  <a:r>
                    <a:rPr lang="en-US" sz="2000" baseline="-25000" dirty="0">
                      <a:latin typeface="LM Roman 10" panose="00000500000000000000" pitchFamily="50" charset="0"/>
                      <a:cs typeface="Arial" panose="020B0604020202020204" pitchFamily="34" charset="0"/>
                    </a:rPr>
                    <a:t>tot</a:t>
                  </a:r>
                  <a:endParaRPr lang="en-US" sz="2000" baseline="-25000" dirty="0">
                    <a:latin typeface="Times New Roman" panose="02020603050405020304" pitchFamily="18" charset="0"/>
                    <a:cs typeface="Times New Roman" panose="02020603050405020304" pitchFamily="18" charset="0"/>
                  </a:endParaRPr>
                </a:p>
              </p:txBody>
            </p:sp>
          </p:grpSp>
        </p:grpSp>
        <p:sp>
          <p:nvSpPr>
            <p:cNvPr id="13" name="TextBox 12">
              <a:extLst>
                <a:ext uri="{FF2B5EF4-FFF2-40B4-BE49-F238E27FC236}">
                  <a16:creationId xmlns:a16="http://schemas.microsoft.com/office/drawing/2014/main" id="{2A59E749-605E-45AF-B188-B92D82538BCA}"/>
                </a:ext>
              </a:extLst>
            </p:cNvPr>
            <p:cNvSpPr txBox="1"/>
            <p:nvPr/>
          </p:nvSpPr>
          <p:spPr>
            <a:xfrm>
              <a:off x="3627564" y="4341407"/>
              <a:ext cx="427886" cy="400110"/>
            </a:xfrm>
            <a:prstGeom prst="rect">
              <a:avLst/>
            </a:prstGeom>
            <a:noFill/>
          </p:spPr>
          <p:txBody>
            <a:bodyPr wrap="square" rtlCol="0">
              <a:spAutoFit/>
            </a:bodyPr>
            <a:lstStyle/>
            <a:p>
              <a:r>
                <a:rPr lang="el-GR" sz="2000" dirty="0">
                  <a:latin typeface="Times New Roman" panose="02020603050405020304" pitchFamily="18" charset="0"/>
                  <a:cs typeface="Times New Roman" panose="02020603050405020304" pitchFamily="18" charset="0"/>
                </a:rPr>
                <a:t>θ</a:t>
              </a:r>
              <a:endParaRPr lang="en-US" sz="2000" dirty="0">
                <a:latin typeface="Times New Roman" panose="02020603050405020304" pitchFamily="18" charset="0"/>
                <a:cs typeface="Times New Roman" panose="02020603050405020304" pitchFamily="18" charset="0"/>
              </a:endParaRPr>
            </a:p>
          </p:txBody>
        </p:sp>
        <p:sp>
          <p:nvSpPr>
            <p:cNvPr id="14" name="Arc 13">
              <a:extLst>
                <a:ext uri="{FF2B5EF4-FFF2-40B4-BE49-F238E27FC236}">
                  <a16:creationId xmlns:a16="http://schemas.microsoft.com/office/drawing/2014/main" id="{64FAE33B-F911-4FF1-A2D8-6E2E54F7645E}"/>
                </a:ext>
              </a:extLst>
            </p:cNvPr>
            <p:cNvSpPr/>
            <p:nvPr/>
          </p:nvSpPr>
          <p:spPr>
            <a:xfrm rot="1968273" flipH="1">
              <a:off x="3863435" y="4502335"/>
              <a:ext cx="302102" cy="321097"/>
            </a:xfrm>
            <a:prstGeom prst="arc">
              <a:avLst>
                <a:gd name="adj1" fmla="val 17774281"/>
                <a:gd name="adj2" fmla="val 3137344"/>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7" name="Straight Arrow Connector 16">
              <a:extLst>
                <a:ext uri="{FF2B5EF4-FFF2-40B4-BE49-F238E27FC236}">
                  <a16:creationId xmlns:a16="http://schemas.microsoft.com/office/drawing/2014/main" id="{8FAB1308-2503-4FD8-8105-9B6FC383CDD5}"/>
                </a:ext>
              </a:extLst>
            </p:cNvPr>
            <p:cNvCxnSpPr>
              <a:cxnSpLocks/>
            </p:cNvCxnSpPr>
            <p:nvPr/>
          </p:nvCxnSpPr>
          <p:spPr>
            <a:xfrm>
              <a:off x="3375224" y="4027047"/>
              <a:ext cx="605714" cy="0"/>
            </a:xfrm>
            <a:prstGeom prst="straightConnector1">
              <a:avLst/>
            </a:prstGeom>
            <a:ln w="38100">
              <a:solidFill>
                <a:srgbClr val="0070C0"/>
              </a:solidFill>
              <a:tailEnd type="triangle"/>
            </a:ln>
          </p:spPr>
          <p:style>
            <a:lnRef idx="1">
              <a:schemeClr val="accent2"/>
            </a:lnRef>
            <a:fillRef idx="0">
              <a:schemeClr val="accent2"/>
            </a:fillRef>
            <a:effectRef idx="0">
              <a:schemeClr val="accent2"/>
            </a:effectRef>
            <a:fontRef idx="minor">
              <a:schemeClr val="tx1"/>
            </a:fontRef>
          </p:style>
        </p:cxnSp>
        <p:sp>
          <p:nvSpPr>
            <p:cNvPr id="19" name="TextBox 18">
              <a:extLst>
                <a:ext uri="{FF2B5EF4-FFF2-40B4-BE49-F238E27FC236}">
                  <a16:creationId xmlns:a16="http://schemas.microsoft.com/office/drawing/2014/main" id="{4DDF09F8-AF69-4127-AD28-008D7C8201C0}"/>
                </a:ext>
              </a:extLst>
            </p:cNvPr>
            <p:cNvSpPr txBox="1"/>
            <p:nvPr/>
          </p:nvSpPr>
          <p:spPr>
            <a:xfrm>
              <a:off x="2553100" y="4085962"/>
              <a:ext cx="874726" cy="400110"/>
            </a:xfrm>
            <a:prstGeom prst="rect">
              <a:avLst/>
            </a:prstGeom>
            <a:noFill/>
          </p:spPr>
          <p:txBody>
            <a:bodyPr wrap="square" rtlCol="0">
              <a:spAutoFit/>
            </a:bodyPr>
            <a:lstStyle/>
            <a:p>
              <a:r>
                <a:rPr lang="en-US" sz="2000" dirty="0">
                  <a:latin typeface="LM Roman 10" panose="00000500000000000000" pitchFamily="50" charset="0"/>
                  <a:cs typeface="Arial" panose="020B0604020202020204" pitchFamily="34" charset="0"/>
                </a:rPr>
                <a:t>Nsin</a:t>
              </a:r>
              <a:r>
                <a:rPr lang="el-GR" sz="2000" dirty="0">
                  <a:latin typeface="Times New Roman" panose="02020603050405020304" pitchFamily="18" charset="0"/>
                  <a:cs typeface="Times New Roman" panose="02020603050405020304" pitchFamily="18" charset="0"/>
                </a:rPr>
                <a:t>θ</a:t>
              </a:r>
              <a:endParaRPr lang="en-US" sz="2000" dirty="0">
                <a:latin typeface="Times New Roman" panose="02020603050405020304" pitchFamily="18" charset="0"/>
                <a:cs typeface="Times New Roman" panose="02020603050405020304" pitchFamily="18" charset="0"/>
              </a:endParaRPr>
            </a:p>
          </p:txBody>
        </p:sp>
        <p:sp>
          <p:nvSpPr>
            <p:cNvPr id="20" name="TextBox 19">
              <a:extLst>
                <a:ext uri="{FF2B5EF4-FFF2-40B4-BE49-F238E27FC236}">
                  <a16:creationId xmlns:a16="http://schemas.microsoft.com/office/drawing/2014/main" id="{3ADAE02A-0340-495F-86E2-340E6348B3F5}"/>
                </a:ext>
              </a:extLst>
            </p:cNvPr>
            <p:cNvSpPr txBox="1"/>
            <p:nvPr/>
          </p:nvSpPr>
          <p:spPr>
            <a:xfrm>
              <a:off x="3773785" y="4039146"/>
              <a:ext cx="427886" cy="400110"/>
            </a:xfrm>
            <a:prstGeom prst="rect">
              <a:avLst/>
            </a:prstGeom>
            <a:noFill/>
          </p:spPr>
          <p:txBody>
            <a:bodyPr wrap="square" rtlCol="0">
              <a:spAutoFit/>
            </a:bodyPr>
            <a:lstStyle/>
            <a:p>
              <a:r>
                <a:rPr lang="en-US" sz="2000" dirty="0">
                  <a:latin typeface="LM Roman 10" panose="00000500000000000000" pitchFamily="50" charset="0"/>
                  <a:cs typeface="Arial" panose="020B0604020202020204" pitchFamily="34" charset="0"/>
                </a:rPr>
                <a:t>N</a:t>
              </a:r>
              <a:endParaRPr lang="en-US" sz="2000" dirty="0">
                <a:latin typeface="LM Roman 10" panose="00000500000000000000" pitchFamily="50" charset="0"/>
              </a:endParaRPr>
            </a:p>
          </p:txBody>
        </p:sp>
        <p:cxnSp>
          <p:nvCxnSpPr>
            <p:cNvPr id="32" name="Connettore 1 38">
              <a:extLst>
                <a:ext uri="{FF2B5EF4-FFF2-40B4-BE49-F238E27FC236}">
                  <a16:creationId xmlns:a16="http://schemas.microsoft.com/office/drawing/2014/main" id="{4453D9C9-DB2C-4E17-935F-A00A407F426B}"/>
                </a:ext>
              </a:extLst>
            </p:cNvPr>
            <p:cNvCxnSpPr>
              <a:cxnSpLocks/>
              <a:stCxn id="35" idx="1"/>
              <a:endCxn id="38" idx="5"/>
            </p:cNvCxnSpPr>
            <p:nvPr/>
          </p:nvCxnSpPr>
          <p:spPr>
            <a:xfrm>
              <a:off x="1329699" y="2500499"/>
              <a:ext cx="2787396" cy="2063500"/>
            </a:xfrm>
            <a:prstGeom prst="line">
              <a:avLst/>
            </a:prstGeom>
            <a:ln w="19050"/>
          </p:spPr>
          <p:style>
            <a:lnRef idx="1">
              <a:schemeClr val="dk1"/>
            </a:lnRef>
            <a:fillRef idx="0">
              <a:schemeClr val="dk1"/>
            </a:fillRef>
            <a:effectRef idx="0">
              <a:schemeClr val="dk1"/>
            </a:effectRef>
            <a:fontRef idx="minor">
              <a:schemeClr val="tx1"/>
            </a:fontRef>
          </p:style>
        </p:cxnSp>
        <p:sp>
          <p:nvSpPr>
            <p:cNvPr id="35" name="Ovale 39">
              <a:extLst>
                <a:ext uri="{FF2B5EF4-FFF2-40B4-BE49-F238E27FC236}">
                  <a16:creationId xmlns:a16="http://schemas.microsoft.com/office/drawing/2014/main" id="{8D1B1F2C-CD53-4579-860F-37E3575BBA69}"/>
                </a:ext>
              </a:extLst>
            </p:cNvPr>
            <p:cNvSpPr/>
            <p:nvPr/>
          </p:nvSpPr>
          <p:spPr>
            <a:xfrm flipH="1" flipV="1">
              <a:off x="1182051" y="2354113"/>
              <a:ext cx="172980" cy="171502"/>
            </a:xfrm>
            <a:prstGeom prst="ellipse">
              <a:avLst/>
            </a:prstGeom>
            <a:ln w="19050"/>
          </p:spPr>
          <p:style>
            <a:lnRef idx="2">
              <a:schemeClr val="dk1"/>
            </a:lnRef>
            <a:fillRef idx="1">
              <a:schemeClr val="lt1"/>
            </a:fillRef>
            <a:effectRef idx="0">
              <a:schemeClr val="dk1"/>
            </a:effectRef>
            <a:fontRef idx="minor">
              <a:schemeClr val="dk1"/>
            </a:fontRef>
          </p:style>
          <p:txBody>
            <a:bodyPr anchor="ctr"/>
            <a:lstStyle/>
            <a:p>
              <a:pPr algn="ctr">
                <a:defRPr/>
              </a:pPr>
              <a:endParaRPr lang="it-IT" dirty="0"/>
            </a:p>
          </p:txBody>
        </p:sp>
        <p:sp>
          <p:nvSpPr>
            <p:cNvPr id="38" name="Ovale 39">
              <a:extLst>
                <a:ext uri="{FF2B5EF4-FFF2-40B4-BE49-F238E27FC236}">
                  <a16:creationId xmlns:a16="http://schemas.microsoft.com/office/drawing/2014/main" id="{08A603C5-4B61-468E-A13E-605888C891F1}"/>
                </a:ext>
              </a:extLst>
            </p:cNvPr>
            <p:cNvSpPr/>
            <p:nvPr/>
          </p:nvSpPr>
          <p:spPr>
            <a:xfrm flipH="1" flipV="1">
              <a:off x="4091763" y="4538883"/>
              <a:ext cx="172980" cy="171502"/>
            </a:xfrm>
            <a:prstGeom prst="ellipse">
              <a:avLst/>
            </a:prstGeom>
            <a:ln w="19050"/>
          </p:spPr>
          <p:style>
            <a:lnRef idx="2">
              <a:schemeClr val="dk1"/>
            </a:lnRef>
            <a:fillRef idx="1">
              <a:schemeClr val="lt1"/>
            </a:fillRef>
            <a:effectRef idx="0">
              <a:schemeClr val="dk1"/>
            </a:effectRef>
            <a:fontRef idx="minor">
              <a:schemeClr val="dk1"/>
            </a:fontRef>
          </p:style>
          <p:txBody>
            <a:bodyPr anchor="ctr"/>
            <a:lstStyle/>
            <a:p>
              <a:pPr algn="ctr">
                <a:defRPr/>
              </a:pPr>
              <a:endParaRPr lang="it-IT" dirty="0"/>
            </a:p>
          </p:txBody>
        </p:sp>
        <p:cxnSp>
          <p:nvCxnSpPr>
            <p:cNvPr id="15" name="Straight Arrow Connector 14">
              <a:extLst>
                <a:ext uri="{FF2B5EF4-FFF2-40B4-BE49-F238E27FC236}">
                  <a16:creationId xmlns:a16="http://schemas.microsoft.com/office/drawing/2014/main" id="{87BC8E70-286B-4D11-9DC9-D745ECCDF97B}"/>
                </a:ext>
              </a:extLst>
            </p:cNvPr>
            <p:cNvCxnSpPr>
              <a:cxnSpLocks/>
            </p:cNvCxnSpPr>
            <p:nvPr/>
          </p:nvCxnSpPr>
          <p:spPr>
            <a:xfrm>
              <a:off x="3376343" y="4023172"/>
              <a:ext cx="524783" cy="381107"/>
            </a:xfrm>
            <a:prstGeom prst="straightConnector1">
              <a:avLst/>
            </a:prstGeom>
            <a:ln w="38100">
              <a:solidFill>
                <a:srgbClr val="0070C0"/>
              </a:solidFill>
              <a:tailEnd type="triangle"/>
            </a:ln>
          </p:spPr>
          <p:style>
            <a:lnRef idx="1">
              <a:schemeClr val="accent2"/>
            </a:lnRef>
            <a:fillRef idx="0">
              <a:schemeClr val="accent2"/>
            </a:fillRef>
            <a:effectRef idx="0">
              <a:schemeClr val="accent2"/>
            </a:effectRef>
            <a:fontRef idx="minor">
              <a:schemeClr val="tx1"/>
            </a:fontRef>
          </p:style>
        </p:cxnSp>
        <p:cxnSp>
          <p:nvCxnSpPr>
            <p:cNvPr id="16" name="Straight Arrow Connector 15">
              <a:extLst>
                <a:ext uri="{FF2B5EF4-FFF2-40B4-BE49-F238E27FC236}">
                  <a16:creationId xmlns:a16="http://schemas.microsoft.com/office/drawing/2014/main" id="{50D53CCB-9BA7-418F-9909-CFA4D262FF60}"/>
                </a:ext>
              </a:extLst>
            </p:cNvPr>
            <p:cNvCxnSpPr>
              <a:cxnSpLocks/>
            </p:cNvCxnSpPr>
            <p:nvPr/>
          </p:nvCxnSpPr>
          <p:spPr>
            <a:xfrm>
              <a:off x="3376217" y="4010938"/>
              <a:ext cx="0" cy="419174"/>
            </a:xfrm>
            <a:prstGeom prst="straightConnector1">
              <a:avLst/>
            </a:prstGeom>
            <a:ln w="38100">
              <a:solidFill>
                <a:srgbClr val="0070C0"/>
              </a:solidFill>
              <a:tailEnd type="triangle"/>
            </a:ln>
          </p:spPr>
          <p:style>
            <a:lnRef idx="1">
              <a:schemeClr val="accent2"/>
            </a:lnRef>
            <a:fillRef idx="0">
              <a:schemeClr val="accent2"/>
            </a:fillRef>
            <a:effectRef idx="0">
              <a:schemeClr val="accent2"/>
            </a:effectRef>
            <a:fontRef idx="minor">
              <a:schemeClr val="tx1"/>
            </a:fontRef>
          </p:style>
        </p:cxnSp>
        <p:cxnSp>
          <p:nvCxnSpPr>
            <p:cNvPr id="47" name="Straight Arrow Connector 46">
              <a:extLst>
                <a:ext uri="{FF2B5EF4-FFF2-40B4-BE49-F238E27FC236}">
                  <a16:creationId xmlns:a16="http://schemas.microsoft.com/office/drawing/2014/main" id="{254D22EB-4CEE-4B8F-AFA6-D5369316CCB1}"/>
                </a:ext>
              </a:extLst>
            </p:cNvPr>
            <p:cNvCxnSpPr>
              <a:cxnSpLocks/>
            </p:cNvCxnSpPr>
            <p:nvPr/>
          </p:nvCxnSpPr>
          <p:spPr>
            <a:xfrm flipH="1">
              <a:off x="3338450" y="4892053"/>
              <a:ext cx="679261" cy="0"/>
            </a:xfrm>
            <a:prstGeom prst="straightConnector1">
              <a:avLst/>
            </a:prstGeom>
            <a:ln w="38100">
              <a:solidFill>
                <a:srgbClr val="0070C0"/>
              </a:solidFill>
              <a:tailEnd type="triangle"/>
            </a:ln>
          </p:spPr>
          <p:style>
            <a:lnRef idx="1">
              <a:schemeClr val="accent2"/>
            </a:lnRef>
            <a:fillRef idx="0">
              <a:schemeClr val="accent2"/>
            </a:fillRef>
            <a:effectRef idx="0">
              <a:schemeClr val="accent2"/>
            </a:effectRef>
            <a:fontRef idx="minor">
              <a:schemeClr val="tx1"/>
            </a:fontRef>
          </p:style>
        </p:cxnSp>
        <p:sp>
          <p:nvSpPr>
            <p:cNvPr id="54" name="TextBox 53">
              <a:extLst>
                <a:ext uri="{FF2B5EF4-FFF2-40B4-BE49-F238E27FC236}">
                  <a16:creationId xmlns:a16="http://schemas.microsoft.com/office/drawing/2014/main" id="{0763FE11-7C9B-4123-8289-9AC4EAC9AAFE}"/>
                </a:ext>
              </a:extLst>
            </p:cNvPr>
            <p:cNvSpPr txBox="1"/>
            <p:nvPr/>
          </p:nvSpPr>
          <p:spPr>
            <a:xfrm>
              <a:off x="3224083" y="4972444"/>
              <a:ext cx="1464357" cy="400110"/>
            </a:xfrm>
            <a:prstGeom prst="rect">
              <a:avLst/>
            </a:prstGeom>
            <a:noFill/>
          </p:spPr>
          <p:txBody>
            <a:bodyPr wrap="square" rtlCol="0">
              <a:spAutoFit/>
            </a:bodyPr>
            <a:lstStyle/>
            <a:p>
              <a:r>
                <a:rPr lang="el-GR" sz="2000" dirty="0">
                  <a:latin typeface="Times New Roman" panose="02020603050405020304" pitchFamily="18" charset="0"/>
                  <a:cs typeface="Times New Roman" panose="02020603050405020304" pitchFamily="18" charset="0"/>
                </a:rPr>
                <a:t>μ</a:t>
              </a:r>
              <a:r>
                <a:rPr lang="en-US" sz="2000" dirty="0">
                  <a:latin typeface="LM Roman 10" panose="00000500000000000000" pitchFamily="50" charset="0"/>
                  <a:cs typeface="Arial" panose="020B0604020202020204" pitchFamily="34" charset="0"/>
                </a:rPr>
                <a:t>Nsin</a:t>
              </a:r>
              <a:r>
                <a:rPr lang="el-GR" sz="2000" dirty="0">
                  <a:latin typeface="Times New Roman" panose="02020603050405020304" pitchFamily="18" charset="0"/>
                  <a:cs typeface="Times New Roman" panose="02020603050405020304" pitchFamily="18" charset="0"/>
                </a:rPr>
                <a:t>θ</a:t>
              </a:r>
              <a:endParaRPr lang="en-US" sz="2000" dirty="0">
                <a:latin typeface="Times New Roman" panose="02020603050405020304" pitchFamily="18" charset="0"/>
                <a:cs typeface="Times New Roman" panose="02020603050405020304" pitchFamily="18" charset="0"/>
              </a:endParaRPr>
            </a:p>
          </p:txBody>
        </p:sp>
        <p:grpSp>
          <p:nvGrpSpPr>
            <p:cNvPr id="127" name="Group 126">
              <a:extLst>
                <a:ext uri="{FF2B5EF4-FFF2-40B4-BE49-F238E27FC236}">
                  <a16:creationId xmlns:a16="http://schemas.microsoft.com/office/drawing/2014/main" id="{EED83984-6F73-4AA3-A08D-6BCB76F31ED5}"/>
                </a:ext>
              </a:extLst>
            </p:cNvPr>
            <p:cNvGrpSpPr/>
            <p:nvPr/>
          </p:nvGrpSpPr>
          <p:grpSpPr>
            <a:xfrm rot="170745">
              <a:off x="4329629" y="3967049"/>
              <a:ext cx="45719" cy="760927"/>
              <a:chOff x="4342181" y="4035533"/>
              <a:chExt cx="45719" cy="760927"/>
            </a:xfrm>
          </p:grpSpPr>
          <p:grpSp>
            <p:nvGrpSpPr>
              <p:cNvPr id="105" name="Group 104">
                <a:extLst>
                  <a:ext uri="{FF2B5EF4-FFF2-40B4-BE49-F238E27FC236}">
                    <a16:creationId xmlns:a16="http://schemas.microsoft.com/office/drawing/2014/main" id="{7E233817-413A-4E91-9BCC-478F6F82375D}"/>
                  </a:ext>
                </a:extLst>
              </p:cNvPr>
              <p:cNvGrpSpPr/>
              <p:nvPr/>
            </p:nvGrpSpPr>
            <p:grpSpPr>
              <a:xfrm rot="16200000" flipH="1">
                <a:off x="4252858" y="4124856"/>
                <a:ext cx="222225" cy="43579"/>
                <a:chOff x="5902566" y="4622537"/>
                <a:chExt cx="360122" cy="48423"/>
              </a:xfrm>
            </p:grpSpPr>
            <p:sp>
              <p:nvSpPr>
                <p:cNvPr id="112" name="Freeform: Shape 111">
                  <a:extLst>
                    <a:ext uri="{FF2B5EF4-FFF2-40B4-BE49-F238E27FC236}">
                      <a16:creationId xmlns:a16="http://schemas.microsoft.com/office/drawing/2014/main" id="{5604B336-C1ED-43C8-A844-CFCD1889869D}"/>
                    </a:ext>
                  </a:extLst>
                </p:cNvPr>
                <p:cNvSpPr/>
                <p:nvPr/>
              </p:nvSpPr>
              <p:spPr>
                <a:xfrm rot="16200000">
                  <a:off x="5964928" y="4562879"/>
                  <a:ext cx="45719" cy="170444"/>
                </a:xfrm>
                <a:custGeom>
                  <a:avLst/>
                  <a:gdLst>
                    <a:gd name="connsiteX0" fmla="*/ 569598 w 569598"/>
                    <a:gd name="connsiteY0" fmla="*/ 0 h 2051707"/>
                    <a:gd name="connsiteX1" fmla="*/ 569597 w 569598"/>
                    <a:gd name="connsiteY1" fmla="*/ 2051707 h 2051707"/>
                    <a:gd name="connsiteX2" fmla="*/ 0 w 569598"/>
                    <a:gd name="connsiteY2" fmla="*/ 2051707 h 2051707"/>
                  </a:gdLst>
                  <a:ahLst/>
                  <a:cxnLst>
                    <a:cxn ang="0">
                      <a:pos x="connsiteX0" y="connsiteY0"/>
                    </a:cxn>
                    <a:cxn ang="0">
                      <a:pos x="connsiteX1" y="connsiteY1"/>
                    </a:cxn>
                    <a:cxn ang="0">
                      <a:pos x="connsiteX2" y="connsiteY2"/>
                    </a:cxn>
                  </a:cxnLst>
                  <a:rect l="l" t="t" r="r" b="b"/>
                  <a:pathLst>
                    <a:path w="569598" h="2051707">
                      <a:moveTo>
                        <a:pt x="569598" y="0"/>
                      </a:moveTo>
                      <a:lnTo>
                        <a:pt x="569597" y="2051707"/>
                      </a:lnTo>
                      <a:lnTo>
                        <a:pt x="0" y="2051707"/>
                      </a:lnTo>
                      <a:close/>
                    </a:path>
                  </a:pathLst>
                </a:custGeom>
              </p:spPr>
              <p:style>
                <a:lnRef idx="2">
                  <a:schemeClr val="dk1">
                    <a:shade val="50000"/>
                  </a:schemeClr>
                </a:lnRef>
                <a:fillRef idx="1">
                  <a:schemeClr val="dk1"/>
                </a:fillRef>
                <a:effectRef idx="0">
                  <a:schemeClr val="dk1"/>
                </a:effectRef>
                <a:fontRef idx="minor">
                  <a:schemeClr val="lt1"/>
                </a:fontRef>
              </p:style>
              <p:txBody>
                <a:bodyPr wrap="square" rtlCol="0" anchor="ctr">
                  <a:noAutofit/>
                </a:bodyPr>
                <a:lstStyle/>
                <a:p>
                  <a:pPr algn="ctr"/>
                  <a:endParaRPr lang="en-US"/>
                </a:p>
              </p:txBody>
            </p:sp>
            <p:cxnSp>
              <p:nvCxnSpPr>
                <p:cNvPr id="113" name="Straight Connector 112">
                  <a:extLst>
                    <a:ext uri="{FF2B5EF4-FFF2-40B4-BE49-F238E27FC236}">
                      <a16:creationId xmlns:a16="http://schemas.microsoft.com/office/drawing/2014/main" id="{E2966C24-83C2-4DC4-BE6F-BFA869B4CFC9}"/>
                    </a:ext>
                  </a:extLst>
                </p:cNvPr>
                <p:cNvCxnSpPr>
                  <a:cxnSpLocks/>
                </p:cNvCxnSpPr>
                <p:nvPr/>
              </p:nvCxnSpPr>
              <p:spPr>
                <a:xfrm>
                  <a:off x="6073010" y="4622537"/>
                  <a:ext cx="189678" cy="0"/>
                </a:xfrm>
                <a:prstGeom prst="line">
                  <a:avLst/>
                </a:prstGeom>
              </p:spPr>
              <p:style>
                <a:lnRef idx="1">
                  <a:schemeClr val="dk1"/>
                </a:lnRef>
                <a:fillRef idx="0">
                  <a:schemeClr val="dk1"/>
                </a:fillRef>
                <a:effectRef idx="0">
                  <a:schemeClr val="dk1"/>
                </a:effectRef>
                <a:fontRef idx="minor">
                  <a:schemeClr val="tx1"/>
                </a:fontRef>
              </p:style>
            </p:cxnSp>
          </p:grpSp>
          <p:grpSp>
            <p:nvGrpSpPr>
              <p:cNvPr id="106" name="Group 105">
                <a:extLst>
                  <a:ext uri="{FF2B5EF4-FFF2-40B4-BE49-F238E27FC236}">
                    <a16:creationId xmlns:a16="http://schemas.microsoft.com/office/drawing/2014/main" id="{39EC8D38-B3F3-4187-8786-03BBC2C3039E}"/>
                  </a:ext>
                </a:extLst>
              </p:cNvPr>
              <p:cNvGrpSpPr/>
              <p:nvPr/>
            </p:nvGrpSpPr>
            <p:grpSpPr>
              <a:xfrm rot="16200000" flipH="1">
                <a:off x="4254708" y="4396460"/>
                <a:ext cx="222225" cy="43579"/>
                <a:chOff x="5902566" y="4622537"/>
                <a:chExt cx="360122" cy="48423"/>
              </a:xfrm>
            </p:grpSpPr>
            <p:sp>
              <p:nvSpPr>
                <p:cNvPr id="110" name="Freeform: Shape 109">
                  <a:extLst>
                    <a:ext uri="{FF2B5EF4-FFF2-40B4-BE49-F238E27FC236}">
                      <a16:creationId xmlns:a16="http://schemas.microsoft.com/office/drawing/2014/main" id="{BA3E8ABC-545D-45C6-A45C-3286F464E1BF}"/>
                    </a:ext>
                  </a:extLst>
                </p:cNvPr>
                <p:cNvSpPr/>
                <p:nvPr/>
              </p:nvSpPr>
              <p:spPr>
                <a:xfrm rot="16200000">
                  <a:off x="5964928" y="4562879"/>
                  <a:ext cx="45719" cy="170444"/>
                </a:xfrm>
                <a:custGeom>
                  <a:avLst/>
                  <a:gdLst>
                    <a:gd name="connsiteX0" fmla="*/ 569598 w 569598"/>
                    <a:gd name="connsiteY0" fmla="*/ 0 h 2051707"/>
                    <a:gd name="connsiteX1" fmla="*/ 569597 w 569598"/>
                    <a:gd name="connsiteY1" fmla="*/ 2051707 h 2051707"/>
                    <a:gd name="connsiteX2" fmla="*/ 0 w 569598"/>
                    <a:gd name="connsiteY2" fmla="*/ 2051707 h 2051707"/>
                  </a:gdLst>
                  <a:ahLst/>
                  <a:cxnLst>
                    <a:cxn ang="0">
                      <a:pos x="connsiteX0" y="connsiteY0"/>
                    </a:cxn>
                    <a:cxn ang="0">
                      <a:pos x="connsiteX1" y="connsiteY1"/>
                    </a:cxn>
                    <a:cxn ang="0">
                      <a:pos x="connsiteX2" y="connsiteY2"/>
                    </a:cxn>
                  </a:cxnLst>
                  <a:rect l="l" t="t" r="r" b="b"/>
                  <a:pathLst>
                    <a:path w="569598" h="2051707">
                      <a:moveTo>
                        <a:pt x="569598" y="0"/>
                      </a:moveTo>
                      <a:lnTo>
                        <a:pt x="569597" y="2051707"/>
                      </a:lnTo>
                      <a:lnTo>
                        <a:pt x="0" y="2051707"/>
                      </a:lnTo>
                      <a:close/>
                    </a:path>
                  </a:pathLst>
                </a:custGeom>
              </p:spPr>
              <p:style>
                <a:lnRef idx="2">
                  <a:schemeClr val="dk1">
                    <a:shade val="50000"/>
                  </a:schemeClr>
                </a:lnRef>
                <a:fillRef idx="1">
                  <a:schemeClr val="dk1"/>
                </a:fillRef>
                <a:effectRef idx="0">
                  <a:schemeClr val="dk1"/>
                </a:effectRef>
                <a:fontRef idx="minor">
                  <a:schemeClr val="lt1"/>
                </a:fontRef>
              </p:style>
              <p:txBody>
                <a:bodyPr wrap="square" rtlCol="0" anchor="ctr">
                  <a:noAutofit/>
                </a:bodyPr>
                <a:lstStyle/>
                <a:p>
                  <a:pPr algn="ctr"/>
                  <a:endParaRPr lang="en-US"/>
                </a:p>
              </p:txBody>
            </p:sp>
            <p:cxnSp>
              <p:nvCxnSpPr>
                <p:cNvPr id="111" name="Straight Connector 110">
                  <a:extLst>
                    <a:ext uri="{FF2B5EF4-FFF2-40B4-BE49-F238E27FC236}">
                      <a16:creationId xmlns:a16="http://schemas.microsoft.com/office/drawing/2014/main" id="{05C3D88D-A989-4139-A371-73DAE5B31B3C}"/>
                    </a:ext>
                  </a:extLst>
                </p:cNvPr>
                <p:cNvCxnSpPr>
                  <a:cxnSpLocks/>
                </p:cNvCxnSpPr>
                <p:nvPr/>
              </p:nvCxnSpPr>
              <p:spPr>
                <a:xfrm>
                  <a:off x="6073010" y="4622537"/>
                  <a:ext cx="189678" cy="0"/>
                </a:xfrm>
                <a:prstGeom prst="line">
                  <a:avLst/>
                </a:prstGeom>
              </p:spPr>
              <p:style>
                <a:lnRef idx="1">
                  <a:schemeClr val="dk1"/>
                </a:lnRef>
                <a:fillRef idx="0">
                  <a:schemeClr val="dk1"/>
                </a:fillRef>
                <a:effectRef idx="0">
                  <a:schemeClr val="dk1"/>
                </a:effectRef>
                <a:fontRef idx="minor">
                  <a:schemeClr val="tx1"/>
                </a:fontRef>
              </p:style>
            </p:cxnSp>
          </p:grpSp>
          <p:grpSp>
            <p:nvGrpSpPr>
              <p:cNvPr id="107" name="Group 106">
                <a:extLst>
                  <a:ext uri="{FF2B5EF4-FFF2-40B4-BE49-F238E27FC236}">
                    <a16:creationId xmlns:a16="http://schemas.microsoft.com/office/drawing/2014/main" id="{85D71F31-BB0B-41A7-87D8-B0E5FFB8B53E}"/>
                  </a:ext>
                </a:extLst>
              </p:cNvPr>
              <p:cNvGrpSpPr/>
              <p:nvPr/>
            </p:nvGrpSpPr>
            <p:grpSpPr>
              <a:xfrm rot="16200000" flipH="1">
                <a:off x="4254998" y="4663558"/>
                <a:ext cx="222225" cy="43579"/>
                <a:chOff x="5902566" y="4622537"/>
                <a:chExt cx="360122" cy="48423"/>
              </a:xfrm>
            </p:grpSpPr>
            <p:sp>
              <p:nvSpPr>
                <p:cNvPr id="108" name="Freeform: Shape 107">
                  <a:extLst>
                    <a:ext uri="{FF2B5EF4-FFF2-40B4-BE49-F238E27FC236}">
                      <a16:creationId xmlns:a16="http://schemas.microsoft.com/office/drawing/2014/main" id="{FC4514AA-7290-4C29-A3B1-AB366E16ECBF}"/>
                    </a:ext>
                  </a:extLst>
                </p:cNvPr>
                <p:cNvSpPr/>
                <p:nvPr/>
              </p:nvSpPr>
              <p:spPr>
                <a:xfrm rot="16200000">
                  <a:off x="5964928" y="4562879"/>
                  <a:ext cx="45719" cy="170444"/>
                </a:xfrm>
                <a:custGeom>
                  <a:avLst/>
                  <a:gdLst>
                    <a:gd name="connsiteX0" fmla="*/ 569598 w 569598"/>
                    <a:gd name="connsiteY0" fmla="*/ 0 h 2051707"/>
                    <a:gd name="connsiteX1" fmla="*/ 569597 w 569598"/>
                    <a:gd name="connsiteY1" fmla="*/ 2051707 h 2051707"/>
                    <a:gd name="connsiteX2" fmla="*/ 0 w 569598"/>
                    <a:gd name="connsiteY2" fmla="*/ 2051707 h 2051707"/>
                  </a:gdLst>
                  <a:ahLst/>
                  <a:cxnLst>
                    <a:cxn ang="0">
                      <a:pos x="connsiteX0" y="connsiteY0"/>
                    </a:cxn>
                    <a:cxn ang="0">
                      <a:pos x="connsiteX1" y="connsiteY1"/>
                    </a:cxn>
                    <a:cxn ang="0">
                      <a:pos x="connsiteX2" y="connsiteY2"/>
                    </a:cxn>
                  </a:cxnLst>
                  <a:rect l="l" t="t" r="r" b="b"/>
                  <a:pathLst>
                    <a:path w="569598" h="2051707">
                      <a:moveTo>
                        <a:pt x="569598" y="0"/>
                      </a:moveTo>
                      <a:lnTo>
                        <a:pt x="569597" y="2051707"/>
                      </a:lnTo>
                      <a:lnTo>
                        <a:pt x="0" y="2051707"/>
                      </a:lnTo>
                      <a:close/>
                    </a:path>
                  </a:pathLst>
                </a:custGeom>
              </p:spPr>
              <p:style>
                <a:lnRef idx="2">
                  <a:schemeClr val="dk1">
                    <a:shade val="50000"/>
                  </a:schemeClr>
                </a:lnRef>
                <a:fillRef idx="1">
                  <a:schemeClr val="dk1"/>
                </a:fillRef>
                <a:effectRef idx="0">
                  <a:schemeClr val="dk1"/>
                </a:effectRef>
                <a:fontRef idx="minor">
                  <a:schemeClr val="lt1"/>
                </a:fontRef>
              </p:style>
              <p:txBody>
                <a:bodyPr wrap="square" rtlCol="0" anchor="ctr">
                  <a:noAutofit/>
                </a:bodyPr>
                <a:lstStyle/>
                <a:p>
                  <a:pPr algn="ctr"/>
                  <a:endParaRPr lang="en-US"/>
                </a:p>
              </p:txBody>
            </p:sp>
            <p:cxnSp>
              <p:nvCxnSpPr>
                <p:cNvPr id="109" name="Straight Connector 108">
                  <a:extLst>
                    <a:ext uri="{FF2B5EF4-FFF2-40B4-BE49-F238E27FC236}">
                      <a16:creationId xmlns:a16="http://schemas.microsoft.com/office/drawing/2014/main" id="{8E06E75B-6E42-4A8E-96DE-5D62431A0EA1}"/>
                    </a:ext>
                  </a:extLst>
                </p:cNvPr>
                <p:cNvCxnSpPr>
                  <a:cxnSpLocks/>
                </p:cNvCxnSpPr>
                <p:nvPr/>
              </p:nvCxnSpPr>
              <p:spPr>
                <a:xfrm>
                  <a:off x="6073010" y="4622537"/>
                  <a:ext cx="189678" cy="0"/>
                </a:xfrm>
                <a:prstGeom prst="line">
                  <a:avLst/>
                </a:prstGeom>
              </p:spPr>
              <p:style>
                <a:lnRef idx="1">
                  <a:schemeClr val="dk1"/>
                </a:lnRef>
                <a:fillRef idx="0">
                  <a:schemeClr val="dk1"/>
                </a:fillRef>
                <a:effectRef idx="0">
                  <a:schemeClr val="dk1"/>
                </a:effectRef>
                <a:fontRef idx="minor">
                  <a:schemeClr val="tx1"/>
                </a:fontRef>
              </p:style>
            </p:cxnSp>
          </p:grpSp>
        </p:grpSp>
        <p:grpSp>
          <p:nvGrpSpPr>
            <p:cNvPr id="115" name="Group 114">
              <a:extLst>
                <a:ext uri="{FF2B5EF4-FFF2-40B4-BE49-F238E27FC236}">
                  <a16:creationId xmlns:a16="http://schemas.microsoft.com/office/drawing/2014/main" id="{622F82A9-4938-49E2-942E-CAB10F34F110}"/>
                </a:ext>
              </a:extLst>
            </p:cNvPr>
            <p:cNvGrpSpPr/>
            <p:nvPr/>
          </p:nvGrpSpPr>
          <p:grpSpPr>
            <a:xfrm>
              <a:off x="3461043" y="4757806"/>
              <a:ext cx="222225" cy="43579"/>
              <a:chOff x="5902566" y="4622537"/>
              <a:chExt cx="360122" cy="48423"/>
            </a:xfrm>
          </p:grpSpPr>
          <p:sp>
            <p:nvSpPr>
              <p:cNvPr id="122" name="Freeform: Shape 121">
                <a:extLst>
                  <a:ext uri="{FF2B5EF4-FFF2-40B4-BE49-F238E27FC236}">
                    <a16:creationId xmlns:a16="http://schemas.microsoft.com/office/drawing/2014/main" id="{AE84193E-AAC8-4A1B-AE4B-00825104A0AE}"/>
                  </a:ext>
                </a:extLst>
              </p:cNvPr>
              <p:cNvSpPr/>
              <p:nvPr/>
            </p:nvSpPr>
            <p:spPr>
              <a:xfrm rot="16200000">
                <a:off x="5964928" y="4562879"/>
                <a:ext cx="45719" cy="170444"/>
              </a:xfrm>
              <a:custGeom>
                <a:avLst/>
                <a:gdLst>
                  <a:gd name="connsiteX0" fmla="*/ 569598 w 569598"/>
                  <a:gd name="connsiteY0" fmla="*/ 0 h 2051707"/>
                  <a:gd name="connsiteX1" fmla="*/ 569597 w 569598"/>
                  <a:gd name="connsiteY1" fmla="*/ 2051707 h 2051707"/>
                  <a:gd name="connsiteX2" fmla="*/ 0 w 569598"/>
                  <a:gd name="connsiteY2" fmla="*/ 2051707 h 2051707"/>
                </a:gdLst>
                <a:ahLst/>
                <a:cxnLst>
                  <a:cxn ang="0">
                    <a:pos x="connsiteX0" y="connsiteY0"/>
                  </a:cxn>
                  <a:cxn ang="0">
                    <a:pos x="connsiteX1" y="connsiteY1"/>
                  </a:cxn>
                  <a:cxn ang="0">
                    <a:pos x="connsiteX2" y="connsiteY2"/>
                  </a:cxn>
                </a:cxnLst>
                <a:rect l="l" t="t" r="r" b="b"/>
                <a:pathLst>
                  <a:path w="569598" h="2051707">
                    <a:moveTo>
                      <a:pt x="569598" y="0"/>
                    </a:moveTo>
                    <a:lnTo>
                      <a:pt x="569597" y="2051707"/>
                    </a:lnTo>
                    <a:lnTo>
                      <a:pt x="0" y="2051707"/>
                    </a:lnTo>
                    <a:close/>
                  </a:path>
                </a:pathLst>
              </a:custGeom>
            </p:spPr>
            <p:style>
              <a:lnRef idx="2">
                <a:schemeClr val="dk1">
                  <a:shade val="50000"/>
                </a:schemeClr>
              </a:lnRef>
              <a:fillRef idx="1">
                <a:schemeClr val="dk1"/>
              </a:fillRef>
              <a:effectRef idx="0">
                <a:schemeClr val="dk1"/>
              </a:effectRef>
              <a:fontRef idx="minor">
                <a:schemeClr val="lt1"/>
              </a:fontRef>
            </p:style>
            <p:txBody>
              <a:bodyPr wrap="square" rtlCol="0" anchor="ctr">
                <a:noAutofit/>
              </a:bodyPr>
              <a:lstStyle/>
              <a:p>
                <a:pPr algn="ctr"/>
                <a:endParaRPr lang="en-US"/>
              </a:p>
            </p:txBody>
          </p:sp>
          <p:cxnSp>
            <p:nvCxnSpPr>
              <p:cNvPr id="123" name="Straight Connector 122">
                <a:extLst>
                  <a:ext uri="{FF2B5EF4-FFF2-40B4-BE49-F238E27FC236}">
                    <a16:creationId xmlns:a16="http://schemas.microsoft.com/office/drawing/2014/main" id="{6559F568-8BD2-47D4-B5A5-0B6FBD7F1799}"/>
                  </a:ext>
                </a:extLst>
              </p:cNvPr>
              <p:cNvCxnSpPr>
                <a:cxnSpLocks/>
              </p:cNvCxnSpPr>
              <p:nvPr/>
            </p:nvCxnSpPr>
            <p:spPr>
              <a:xfrm>
                <a:off x="6073010" y="4622537"/>
                <a:ext cx="189678" cy="0"/>
              </a:xfrm>
              <a:prstGeom prst="line">
                <a:avLst/>
              </a:prstGeom>
            </p:spPr>
            <p:style>
              <a:lnRef idx="1">
                <a:schemeClr val="dk1"/>
              </a:lnRef>
              <a:fillRef idx="0">
                <a:schemeClr val="dk1"/>
              </a:fillRef>
              <a:effectRef idx="0">
                <a:schemeClr val="dk1"/>
              </a:effectRef>
              <a:fontRef idx="minor">
                <a:schemeClr val="tx1"/>
              </a:fontRef>
            </p:style>
          </p:cxnSp>
        </p:grpSp>
        <p:grpSp>
          <p:nvGrpSpPr>
            <p:cNvPr id="116" name="Group 115">
              <a:extLst>
                <a:ext uri="{FF2B5EF4-FFF2-40B4-BE49-F238E27FC236}">
                  <a16:creationId xmlns:a16="http://schemas.microsoft.com/office/drawing/2014/main" id="{636BAF04-C297-42CC-9ACB-A8F04A275BD3}"/>
                </a:ext>
              </a:extLst>
            </p:cNvPr>
            <p:cNvGrpSpPr/>
            <p:nvPr/>
          </p:nvGrpSpPr>
          <p:grpSpPr>
            <a:xfrm>
              <a:off x="3732647" y="4759656"/>
              <a:ext cx="222225" cy="43579"/>
              <a:chOff x="5902566" y="4622537"/>
              <a:chExt cx="360122" cy="48423"/>
            </a:xfrm>
          </p:grpSpPr>
          <p:sp>
            <p:nvSpPr>
              <p:cNvPr id="120" name="Freeform: Shape 119">
                <a:extLst>
                  <a:ext uri="{FF2B5EF4-FFF2-40B4-BE49-F238E27FC236}">
                    <a16:creationId xmlns:a16="http://schemas.microsoft.com/office/drawing/2014/main" id="{624AB506-6815-4F81-A3CF-98820426EE31}"/>
                  </a:ext>
                </a:extLst>
              </p:cNvPr>
              <p:cNvSpPr/>
              <p:nvPr/>
            </p:nvSpPr>
            <p:spPr>
              <a:xfrm rot="16200000">
                <a:off x="5964928" y="4562879"/>
                <a:ext cx="45719" cy="170444"/>
              </a:xfrm>
              <a:custGeom>
                <a:avLst/>
                <a:gdLst>
                  <a:gd name="connsiteX0" fmla="*/ 569598 w 569598"/>
                  <a:gd name="connsiteY0" fmla="*/ 0 h 2051707"/>
                  <a:gd name="connsiteX1" fmla="*/ 569597 w 569598"/>
                  <a:gd name="connsiteY1" fmla="*/ 2051707 h 2051707"/>
                  <a:gd name="connsiteX2" fmla="*/ 0 w 569598"/>
                  <a:gd name="connsiteY2" fmla="*/ 2051707 h 2051707"/>
                </a:gdLst>
                <a:ahLst/>
                <a:cxnLst>
                  <a:cxn ang="0">
                    <a:pos x="connsiteX0" y="connsiteY0"/>
                  </a:cxn>
                  <a:cxn ang="0">
                    <a:pos x="connsiteX1" y="connsiteY1"/>
                  </a:cxn>
                  <a:cxn ang="0">
                    <a:pos x="connsiteX2" y="connsiteY2"/>
                  </a:cxn>
                </a:cxnLst>
                <a:rect l="l" t="t" r="r" b="b"/>
                <a:pathLst>
                  <a:path w="569598" h="2051707">
                    <a:moveTo>
                      <a:pt x="569598" y="0"/>
                    </a:moveTo>
                    <a:lnTo>
                      <a:pt x="569597" y="2051707"/>
                    </a:lnTo>
                    <a:lnTo>
                      <a:pt x="0" y="2051707"/>
                    </a:lnTo>
                    <a:close/>
                  </a:path>
                </a:pathLst>
              </a:custGeom>
            </p:spPr>
            <p:style>
              <a:lnRef idx="2">
                <a:schemeClr val="dk1">
                  <a:shade val="50000"/>
                </a:schemeClr>
              </a:lnRef>
              <a:fillRef idx="1">
                <a:schemeClr val="dk1"/>
              </a:fillRef>
              <a:effectRef idx="0">
                <a:schemeClr val="dk1"/>
              </a:effectRef>
              <a:fontRef idx="minor">
                <a:schemeClr val="lt1"/>
              </a:fontRef>
            </p:style>
            <p:txBody>
              <a:bodyPr wrap="square" rtlCol="0" anchor="ctr">
                <a:noAutofit/>
              </a:bodyPr>
              <a:lstStyle/>
              <a:p>
                <a:pPr algn="ctr"/>
                <a:endParaRPr lang="en-US"/>
              </a:p>
            </p:txBody>
          </p:sp>
          <p:cxnSp>
            <p:nvCxnSpPr>
              <p:cNvPr id="121" name="Straight Connector 120">
                <a:extLst>
                  <a:ext uri="{FF2B5EF4-FFF2-40B4-BE49-F238E27FC236}">
                    <a16:creationId xmlns:a16="http://schemas.microsoft.com/office/drawing/2014/main" id="{50E14F73-CF3F-4729-990F-6837C6BC59D5}"/>
                  </a:ext>
                </a:extLst>
              </p:cNvPr>
              <p:cNvCxnSpPr>
                <a:cxnSpLocks/>
              </p:cNvCxnSpPr>
              <p:nvPr/>
            </p:nvCxnSpPr>
            <p:spPr>
              <a:xfrm>
                <a:off x="6073010" y="4622537"/>
                <a:ext cx="189678" cy="0"/>
              </a:xfrm>
              <a:prstGeom prst="line">
                <a:avLst/>
              </a:prstGeom>
            </p:spPr>
            <p:style>
              <a:lnRef idx="1">
                <a:schemeClr val="dk1"/>
              </a:lnRef>
              <a:fillRef idx="0">
                <a:schemeClr val="dk1"/>
              </a:fillRef>
              <a:effectRef idx="0">
                <a:schemeClr val="dk1"/>
              </a:effectRef>
              <a:fontRef idx="minor">
                <a:schemeClr val="tx1"/>
              </a:fontRef>
            </p:style>
          </p:cxnSp>
        </p:grpSp>
        <p:grpSp>
          <p:nvGrpSpPr>
            <p:cNvPr id="117" name="Group 116">
              <a:extLst>
                <a:ext uri="{FF2B5EF4-FFF2-40B4-BE49-F238E27FC236}">
                  <a16:creationId xmlns:a16="http://schemas.microsoft.com/office/drawing/2014/main" id="{012C5EAD-8D50-444B-8907-99F74F44FF88}"/>
                </a:ext>
              </a:extLst>
            </p:cNvPr>
            <p:cNvGrpSpPr/>
            <p:nvPr/>
          </p:nvGrpSpPr>
          <p:grpSpPr>
            <a:xfrm>
              <a:off x="3999745" y="4759946"/>
              <a:ext cx="222225" cy="43579"/>
              <a:chOff x="5902566" y="4622537"/>
              <a:chExt cx="360122" cy="48423"/>
            </a:xfrm>
          </p:grpSpPr>
          <p:sp>
            <p:nvSpPr>
              <p:cNvPr id="118" name="Freeform: Shape 117">
                <a:extLst>
                  <a:ext uri="{FF2B5EF4-FFF2-40B4-BE49-F238E27FC236}">
                    <a16:creationId xmlns:a16="http://schemas.microsoft.com/office/drawing/2014/main" id="{D82524AE-B3F2-453D-9A65-B77F266E80B5}"/>
                  </a:ext>
                </a:extLst>
              </p:cNvPr>
              <p:cNvSpPr/>
              <p:nvPr/>
            </p:nvSpPr>
            <p:spPr>
              <a:xfrm rot="16200000">
                <a:off x="5964928" y="4562879"/>
                <a:ext cx="45719" cy="170444"/>
              </a:xfrm>
              <a:custGeom>
                <a:avLst/>
                <a:gdLst>
                  <a:gd name="connsiteX0" fmla="*/ 569598 w 569598"/>
                  <a:gd name="connsiteY0" fmla="*/ 0 h 2051707"/>
                  <a:gd name="connsiteX1" fmla="*/ 569597 w 569598"/>
                  <a:gd name="connsiteY1" fmla="*/ 2051707 h 2051707"/>
                  <a:gd name="connsiteX2" fmla="*/ 0 w 569598"/>
                  <a:gd name="connsiteY2" fmla="*/ 2051707 h 2051707"/>
                </a:gdLst>
                <a:ahLst/>
                <a:cxnLst>
                  <a:cxn ang="0">
                    <a:pos x="connsiteX0" y="connsiteY0"/>
                  </a:cxn>
                  <a:cxn ang="0">
                    <a:pos x="connsiteX1" y="connsiteY1"/>
                  </a:cxn>
                  <a:cxn ang="0">
                    <a:pos x="connsiteX2" y="connsiteY2"/>
                  </a:cxn>
                </a:cxnLst>
                <a:rect l="l" t="t" r="r" b="b"/>
                <a:pathLst>
                  <a:path w="569598" h="2051707">
                    <a:moveTo>
                      <a:pt x="569598" y="0"/>
                    </a:moveTo>
                    <a:lnTo>
                      <a:pt x="569597" y="2051707"/>
                    </a:lnTo>
                    <a:lnTo>
                      <a:pt x="0" y="2051707"/>
                    </a:lnTo>
                    <a:close/>
                  </a:path>
                </a:pathLst>
              </a:custGeom>
            </p:spPr>
            <p:style>
              <a:lnRef idx="2">
                <a:schemeClr val="dk1">
                  <a:shade val="50000"/>
                </a:schemeClr>
              </a:lnRef>
              <a:fillRef idx="1">
                <a:schemeClr val="dk1"/>
              </a:fillRef>
              <a:effectRef idx="0">
                <a:schemeClr val="dk1"/>
              </a:effectRef>
              <a:fontRef idx="minor">
                <a:schemeClr val="lt1"/>
              </a:fontRef>
            </p:style>
            <p:txBody>
              <a:bodyPr wrap="square" rtlCol="0" anchor="ctr">
                <a:noAutofit/>
              </a:bodyPr>
              <a:lstStyle/>
              <a:p>
                <a:pPr algn="ctr"/>
                <a:endParaRPr lang="en-US"/>
              </a:p>
            </p:txBody>
          </p:sp>
          <p:cxnSp>
            <p:nvCxnSpPr>
              <p:cNvPr id="119" name="Straight Connector 118">
                <a:extLst>
                  <a:ext uri="{FF2B5EF4-FFF2-40B4-BE49-F238E27FC236}">
                    <a16:creationId xmlns:a16="http://schemas.microsoft.com/office/drawing/2014/main" id="{7304BB99-B6E8-4A82-B01B-6B94AB0E7786}"/>
                  </a:ext>
                </a:extLst>
              </p:cNvPr>
              <p:cNvCxnSpPr>
                <a:cxnSpLocks/>
              </p:cNvCxnSpPr>
              <p:nvPr/>
            </p:nvCxnSpPr>
            <p:spPr>
              <a:xfrm>
                <a:off x="6073010" y="4622537"/>
                <a:ext cx="189678" cy="0"/>
              </a:xfrm>
              <a:prstGeom prst="line">
                <a:avLst/>
              </a:prstGeom>
            </p:spPr>
            <p:style>
              <a:lnRef idx="1">
                <a:schemeClr val="dk1"/>
              </a:lnRef>
              <a:fillRef idx="0">
                <a:schemeClr val="dk1"/>
              </a:fillRef>
              <a:effectRef idx="0">
                <a:schemeClr val="dk1"/>
              </a:effectRef>
              <a:fontRef idx="minor">
                <a:schemeClr val="tx1"/>
              </a:fontRef>
            </p:style>
          </p:cxnSp>
        </p:grpSp>
      </p:grpSp>
    </p:spTree>
    <p:extLst>
      <p:ext uri="{BB962C8B-B14F-4D97-AF65-F5344CB8AC3E}">
        <p14:creationId xmlns:p14="http://schemas.microsoft.com/office/powerpoint/2010/main" val="32647138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2"/>
          </p:nvPr>
        </p:nvSpPr>
        <p:spPr/>
        <p:txBody>
          <a:bodyPr/>
          <a:lstStyle/>
          <a:p>
            <a:fld id="{D6C43D34-2C1C-48BE-A1E0-CFA9AC7FEC3F}" type="slidenum">
              <a:rPr lang="en-GB" smtClean="0"/>
              <a:t>19</a:t>
            </a:fld>
            <a:endParaRPr lang="en-GB" dirty="0"/>
          </a:p>
        </p:txBody>
      </p:sp>
      <p:sp>
        <p:nvSpPr>
          <p:cNvPr id="25" name="Titolo 1">
            <a:extLst>
              <a:ext uri="{FF2B5EF4-FFF2-40B4-BE49-F238E27FC236}">
                <a16:creationId xmlns:a16="http://schemas.microsoft.com/office/drawing/2014/main" id="{95024F9D-E81D-4C38-B70D-54E098052130}"/>
              </a:ext>
            </a:extLst>
          </p:cNvPr>
          <p:cNvSpPr>
            <a:spLocks noGrp="1"/>
          </p:cNvSpPr>
          <p:nvPr>
            <p:ph type="title"/>
          </p:nvPr>
        </p:nvSpPr>
        <p:spPr>
          <a:xfrm>
            <a:off x="274559" y="208052"/>
            <a:ext cx="9292988" cy="386410"/>
          </a:xfrm>
        </p:spPr>
        <p:txBody>
          <a:bodyPr>
            <a:normAutofit fontScale="90000"/>
          </a:bodyPr>
          <a:lstStyle/>
          <a:p>
            <a:r>
              <a:rPr lang="en-GB" dirty="0">
                <a:latin typeface="LM Roman 10" panose="00000500000000000000" pitchFamily="50" charset="0"/>
              </a:rPr>
              <a:t>Analytical solution</a:t>
            </a:r>
          </a:p>
        </p:txBody>
      </p:sp>
      <p:sp>
        <p:nvSpPr>
          <p:cNvPr id="5" name="Freeform: Shape 4">
            <a:extLst>
              <a:ext uri="{FF2B5EF4-FFF2-40B4-BE49-F238E27FC236}">
                <a16:creationId xmlns:a16="http://schemas.microsoft.com/office/drawing/2014/main" id="{BF4B180F-2B24-4BF3-8DC1-0A74479D0806}"/>
              </a:ext>
            </a:extLst>
          </p:cNvPr>
          <p:cNvSpPr/>
          <p:nvPr/>
        </p:nvSpPr>
        <p:spPr>
          <a:xfrm>
            <a:off x="0" y="4628271"/>
            <a:ext cx="416427" cy="2229729"/>
          </a:xfrm>
          <a:custGeom>
            <a:avLst/>
            <a:gdLst>
              <a:gd name="connsiteX0" fmla="*/ 0 w 416427"/>
              <a:gd name="connsiteY0" fmla="*/ 0 h 2229729"/>
              <a:gd name="connsiteX1" fmla="*/ 7622 w 416427"/>
              <a:gd name="connsiteY1" fmla="*/ 0 h 2229729"/>
              <a:gd name="connsiteX2" fmla="*/ 416427 w 416427"/>
              <a:gd name="connsiteY2" fmla="*/ 2229729 h 2229729"/>
              <a:gd name="connsiteX3" fmla="*/ 0 w 416427"/>
              <a:gd name="connsiteY3" fmla="*/ 2229729 h 2229729"/>
            </a:gdLst>
            <a:ahLst/>
            <a:cxnLst>
              <a:cxn ang="0">
                <a:pos x="connsiteX0" y="connsiteY0"/>
              </a:cxn>
              <a:cxn ang="0">
                <a:pos x="connsiteX1" y="connsiteY1"/>
              </a:cxn>
              <a:cxn ang="0">
                <a:pos x="connsiteX2" y="connsiteY2"/>
              </a:cxn>
              <a:cxn ang="0">
                <a:pos x="connsiteX3" y="connsiteY3"/>
              </a:cxn>
            </a:cxnLst>
            <a:rect l="l" t="t" r="r" b="b"/>
            <a:pathLst>
              <a:path w="416427" h="2229729">
                <a:moveTo>
                  <a:pt x="0" y="0"/>
                </a:moveTo>
                <a:lnTo>
                  <a:pt x="7622" y="0"/>
                </a:lnTo>
                <a:lnTo>
                  <a:pt x="416427" y="2229729"/>
                </a:lnTo>
                <a:lnTo>
                  <a:pt x="0" y="2229729"/>
                </a:lnTo>
                <a:close/>
              </a:path>
            </a:pathLst>
          </a:cu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en-US"/>
          </a:p>
        </p:txBody>
      </p:sp>
      <p:sp>
        <p:nvSpPr>
          <p:cNvPr id="9" name="TextBox 8">
            <a:extLst>
              <a:ext uri="{FF2B5EF4-FFF2-40B4-BE49-F238E27FC236}">
                <a16:creationId xmlns:a16="http://schemas.microsoft.com/office/drawing/2014/main" id="{379EDA1A-0097-4AA5-AD04-66B46FC4C4AE}"/>
              </a:ext>
            </a:extLst>
          </p:cNvPr>
          <p:cNvSpPr txBox="1"/>
          <p:nvPr/>
        </p:nvSpPr>
        <p:spPr>
          <a:xfrm rot="16200000">
            <a:off x="-216368" y="3478263"/>
            <a:ext cx="1649361"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pPr algn="ctr">
              <a:spcBef>
                <a:spcPct val="0"/>
              </a:spcBef>
            </a:pPr>
            <a:r>
              <a:rPr lang="it-IT" altLang="it-IT" sz="1800" b="1" dirty="0">
                <a:solidFill>
                  <a:srgbClr val="FF0000"/>
                </a:solidFill>
                <a:latin typeface="LM Roman 10" panose="00000500000000000000" pitchFamily="50" charset="0"/>
              </a:rPr>
              <a:t>DATASET 1</a:t>
            </a:r>
          </a:p>
        </p:txBody>
      </p:sp>
      <p:sp>
        <p:nvSpPr>
          <p:cNvPr id="10" name="TextBox 9">
            <a:extLst>
              <a:ext uri="{FF2B5EF4-FFF2-40B4-BE49-F238E27FC236}">
                <a16:creationId xmlns:a16="http://schemas.microsoft.com/office/drawing/2014/main" id="{37BD9208-E17F-4F3D-969B-1A567AA5888C}"/>
              </a:ext>
            </a:extLst>
          </p:cNvPr>
          <p:cNvSpPr txBox="1"/>
          <p:nvPr/>
        </p:nvSpPr>
        <p:spPr>
          <a:xfrm rot="16200000">
            <a:off x="4768002" y="3478262"/>
            <a:ext cx="1649361"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pPr algn="ctr">
              <a:spcBef>
                <a:spcPct val="0"/>
              </a:spcBef>
            </a:pPr>
            <a:r>
              <a:rPr lang="it-IT" altLang="it-IT" sz="1800" b="1" dirty="0">
                <a:solidFill>
                  <a:srgbClr val="FF0000"/>
                </a:solidFill>
                <a:latin typeface="LM Roman 10" panose="00000500000000000000" pitchFamily="50" charset="0"/>
              </a:rPr>
              <a:t>DATASET 2</a:t>
            </a:r>
          </a:p>
        </p:txBody>
      </p:sp>
      <p:sp>
        <p:nvSpPr>
          <p:cNvPr id="11" name="Arrow: Right 10">
            <a:extLst>
              <a:ext uri="{FF2B5EF4-FFF2-40B4-BE49-F238E27FC236}">
                <a16:creationId xmlns:a16="http://schemas.microsoft.com/office/drawing/2014/main" id="{AE0CA9B5-ACEC-4529-9AC2-9662DB24E75B}"/>
              </a:ext>
            </a:extLst>
          </p:cNvPr>
          <p:cNvSpPr/>
          <p:nvPr/>
        </p:nvSpPr>
        <p:spPr>
          <a:xfrm>
            <a:off x="10218380" y="3566054"/>
            <a:ext cx="504000" cy="193750"/>
          </a:xfrm>
          <a:prstGeom prst="rightArrow">
            <a:avLst/>
          </a:prstGeom>
          <a:gradFill flip="none"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2700000" scaled="1"/>
            <a:tileRect/>
          </a:gra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b="1" dirty="0">
              <a:ln w="22225">
                <a:solidFill>
                  <a:schemeClr val="accent2"/>
                </a:solidFill>
                <a:prstDash val="solid"/>
              </a:ln>
              <a:solidFill>
                <a:schemeClr val="accent2">
                  <a:lumMod val="40000"/>
                  <a:lumOff val="60000"/>
                </a:schemeClr>
              </a:solidFill>
            </a:endParaRPr>
          </a:p>
        </p:txBody>
      </p:sp>
      <p:sp>
        <p:nvSpPr>
          <p:cNvPr id="2" name="TextBox 1">
            <a:extLst>
              <a:ext uri="{FF2B5EF4-FFF2-40B4-BE49-F238E27FC236}">
                <a16:creationId xmlns:a16="http://schemas.microsoft.com/office/drawing/2014/main" id="{B2F4F25A-D407-4F0F-8793-03CCCA0F4929}"/>
              </a:ext>
            </a:extLst>
          </p:cNvPr>
          <p:cNvSpPr txBox="1"/>
          <p:nvPr/>
        </p:nvSpPr>
        <p:spPr>
          <a:xfrm>
            <a:off x="10854372" y="3478263"/>
            <a:ext cx="689317" cy="369332"/>
          </a:xfrm>
          <a:prstGeom prst="rect">
            <a:avLst/>
          </a:prstGeom>
          <a:gradFill flip="none"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2700000" scaled="1"/>
            <a:tileRect/>
          </a:gradFill>
          <a:ln w="19050">
            <a:solidFill>
              <a:schemeClr val="tx1"/>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dirty="0">
                <a:latin typeface="LM Roman 10" panose="00000500000000000000" pitchFamily="50" charset="0"/>
              </a:rPr>
              <a:t>7%</a:t>
            </a:r>
          </a:p>
        </p:txBody>
      </p:sp>
      <p:pic>
        <p:nvPicPr>
          <p:cNvPr id="8" name="Picture 7">
            <a:extLst>
              <a:ext uri="{FF2B5EF4-FFF2-40B4-BE49-F238E27FC236}">
                <a16:creationId xmlns:a16="http://schemas.microsoft.com/office/drawing/2014/main" id="{4DD06358-D398-4D83-BFD3-600B1BBC096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7025" y="1249948"/>
            <a:ext cx="3926944" cy="5400000"/>
          </a:xfrm>
          <a:prstGeom prst="rect">
            <a:avLst/>
          </a:prstGeom>
        </p:spPr>
      </p:pic>
      <p:pic>
        <p:nvPicPr>
          <p:cNvPr id="13" name="Picture 12">
            <a:extLst>
              <a:ext uri="{FF2B5EF4-FFF2-40B4-BE49-F238E27FC236}">
                <a16:creationId xmlns:a16="http://schemas.microsoft.com/office/drawing/2014/main" id="{236B2D4E-8922-424C-BA4D-FE930A7A2A4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90537" y="1249948"/>
            <a:ext cx="3925585" cy="5400000"/>
          </a:xfrm>
          <a:prstGeom prst="rect">
            <a:avLst/>
          </a:prstGeom>
        </p:spPr>
      </p:pic>
      <p:sp>
        <p:nvSpPr>
          <p:cNvPr id="12" name="TextBox 11">
            <a:extLst>
              <a:ext uri="{FF2B5EF4-FFF2-40B4-BE49-F238E27FC236}">
                <a16:creationId xmlns:a16="http://schemas.microsoft.com/office/drawing/2014/main" id="{BC75D163-EAD3-422B-B67E-152AD8695EBB}"/>
              </a:ext>
            </a:extLst>
          </p:cNvPr>
          <p:cNvSpPr txBox="1"/>
          <p:nvPr/>
        </p:nvSpPr>
        <p:spPr>
          <a:xfrm>
            <a:off x="1413724" y="594462"/>
            <a:ext cx="3782237" cy="460639"/>
          </a:xfrm>
          <a:prstGeom prst="rect">
            <a:avLst/>
          </a:prstGeom>
          <a:noFill/>
        </p:spPr>
        <p:txBody>
          <a:bodyPr wrap="square" rtlCol="0">
            <a:spAutoFit/>
          </a:bodyPr>
          <a:lstStyle/>
          <a:p>
            <a:pPr algn="ctr">
              <a:lnSpc>
                <a:spcPct val="150000"/>
              </a:lnSpc>
            </a:pPr>
            <a:r>
              <a:rPr lang="en-US" dirty="0">
                <a:latin typeface="LM Roman 10" panose="00000500000000000000" pitchFamily="50" charset="0"/>
              </a:rPr>
              <a:t>Left column         Right column</a:t>
            </a:r>
            <a:endParaRPr lang="en-US" b="0" i="0" dirty="0">
              <a:effectLst/>
              <a:latin typeface="LM Roman 10" panose="00000500000000000000" pitchFamily="50" charset="0"/>
            </a:endParaRPr>
          </a:p>
        </p:txBody>
      </p:sp>
      <p:sp>
        <p:nvSpPr>
          <p:cNvPr id="14" name="Titolo 1">
            <a:extLst>
              <a:ext uri="{FF2B5EF4-FFF2-40B4-BE49-F238E27FC236}">
                <a16:creationId xmlns:a16="http://schemas.microsoft.com/office/drawing/2014/main" id="{393BDB99-7ABC-4BEC-8D1A-75FFFA12904D}"/>
              </a:ext>
            </a:extLst>
          </p:cNvPr>
          <p:cNvSpPr txBox="1">
            <a:spLocks/>
          </p:cNvSpPr>
          <p:nvPr/>
        </p:nvSpPr>
        <p:spPr>
          <a:xfrm>
            <a:off x="2699396" y="1051020"/>
            <a:ext cx="1210894" cy="38641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1200" dirty="0">
                <a:latin typeface="LM Roman 10" panose="00000500000000000000" pitchFamily="50" charset="0"/>
              </a:rPr>
              <a:t>Specimen S1A</a:t>
            </a:r>
          </a:p>
        </p:txBody>
      </p:sp>
      <p:sp>
        <p:nvSpPr>
          <p:cNvPr id="15" name="Titolo 1">
            <a:extLst>
              <a:ext uri="{FF2B5EF4-FFF2-40B4-BE49-F238E27FC236}">
                <a16:creationId xmlns:a16="http://schemas.microsoft.com/office/drawing/2014/main" id="{C243B85B-934B-4326-9FC7-DC9ED15337F4}"/>
              </a:ext>
            </a:extLst>
          </p:cNvPr>
          <p:cNvSpPr txBox="1">
            <a:spLocks/>
          </p:cNvSpPr>
          <p:nvPr/>
        </p:nvSpPr>
        <p:spPr>
          <a:xfrm>
            <a:off x="2604775" y="2889696"/>
            <a:ext cx="1210894" cy="38641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1200" dirty="0">
                <a:latin typeface="LM Roman 10" panose="00000500000000000000" pitchFamily="50" charset="0"/>
              </a:rPr>
              <a:t>Specimen S1B</a:t>
            </a:r>
          </a:p>
        </p:txBody>
      </p:sp>
      <p:sp>
        <p:nvSpPr>
          <p:cNvPr id="16" name="Titolo 1">
            <a:extLst>
              <a:ext uri="{FF2B5EF4-FFF2-40B4-BE49-F238E27FC236}">
                <a16:creationId xmlns:a16="http://schemas.microsoft.com/office/drawing/2014/main" id="{B3C303C0-F1AC-4618-876B-970F299AF3FD}"/>
              </a:ext>
            </a:extLst>
          </p:cNvPr>
          <p:cNvSpPr txBox="1">
            <a:spLocks/>
          </p:cNvSpPr>
          <p:nvPr/>
        </p:nvSpPr>
        <p:spPr>
          <a:xfrm>
            <a:off x="2604775" y="4760594"/>
            <a:ext cx="1210894" cy="38641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1200" dirty="0">
                <a:latin typeface="LM Roman 10" panose="00000500000000000000" pitchFamily="50" charset="0"/>
              </a:rPr>
              <a:t>Specimen S1C</a:t>
            </a:r>
          </a:p>
        </p:txBody>
      </p:sp>
      <p:sp>
        <p:nvSpPr>
          <p:cNvPr id="17" name="TextBox 16">
            <a:extLst>
              <a:ext uri="{FF2B5EF4-FFF2-40B4-BE49-F238E27FC236}">
                <a16:creationId xmlns:a16="http://schemas.microsoft.com/office/drawing/2014/main" id="{A45E2D4A-335A-4DCA-9A53-F8ABD68568AA}"/>
              </a:ext>
            </a:extLst>
          </p:cNvPr>
          <p:cNvSpPr txBox="1"/>
          <p:nvPr/>
        </p:nvSpPr>
        <p:spPr>
          <a:xfrm>
            <a:off x="6220402" y="594461"/>
            <a:ext cx="3782237" cy="460639"/>
          </a:xfrm>
          <a:prstGeom prst="rect">
            <a:avLst/>
          </a:prstGeom>
          <a:noFill/>
        </p:spPr>
        <p:txBody>
          <a:bodyPr wrap="square" rtlCol="0">
            <a:spAutoFit/>
          </a:bodyPr>
          <a:lstStyle/>
          <a:p>
            <a:pPr algn="ctr">
              <a:lnSpc>
                <a:spcPct val="150000"/>
              </a:lnSpc>
            </a:pPr>
            <a:r>
              <a:rPr lang="en-US" dirty="0">
                <a:latin typeface="LM Roman 10" panose="00000500000000000000" pitchFamily="50" charset="0"/>
              </a:rPr>
              <a:t>Left column         Right column</a:t>
            </a:r>
            <a:endParaRPr lang="en-US" b="0" i="0" dirty="0">
              <a:effectLst/>
              <a:latin typeface="LM Roman 10" panose="00000500000000000000" pitchFamily="50" charset="0"/>
            </a:endParaRPr>
          </a:p>
        </p:txBody>
      </p:sp>
      <p:sp>
        <p:nvSpPr>
          <p:cNvPr id="18" name="Titolo 1">
            <a:extLst>
              <a:ext uri="{FF2B5EF4-FFF2-40B4-BE49-F238E27FC236}">
                <a16:creationId xmlns:a16="http://schemas.microsoft.com/office/drawing/2014/main" id="{2CD538B3-DED0-445B-B054-F902FD2EFEA8}"/>
              </a:ext>
            </a:extLst>
          </p:cNvPr>
          <p:cNvSpPr txBox="1">
            <a:spLocks/>
          </p:cNvSpPr>
          <p:nvPr/>
        </p:nvSpPr>
        <p:spPr>
          <a:xfrm>
            <a:off x="7793213" y="1123345"/>
            <a:ext cx="1210894" cy="38641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1200" dirty="0">
                <a:latin typeface="LM Roman 10" panose="00000500000000000000" pitchFamily="50" charset="0"/>
              </a:rPr>
              <a:t>Specimen 5</a:t>
            </a:r>
          </a:p>
        </p:txBody>
      </p:sp>
      <p:sp>
        <p:nvSpPr>
          <p:cNvPr id="19" name="Titolo 1">
            <a:extLst>
              <a:ext uri="{FF2B5EF4-FFF2-40B4-BE49-F238E27FC236}">
                <a16:creationId xmlns:a16="http://schemas.microsoft.com/office/drawing/2014/main" id="{A39329A6-5D2E-41C1-9C4E-168063AC2174}"/>
              </a:ext>
            </a:extLst>
          </p:cNvPr>
          <p:cNvSpPr txBox="1">
            <a:spLocks/>
          </p:cNvSpPr>
          <p:nvPr/>
        </p:nvSpPr>
        <p:spPr>
          <a:xfrm>
            <a:off x="7698592" y="2962021"/>
            <a:ext cx="1210894" cy="38641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1200" dirty="0">
                <a:latin typeface="LM Roman 10" panose="00000500000000000000" pitchFamily="50" charset="0"/>
              </a:rPr>
              <a:t>Specimen 8</a:t>
            </a:r>
          </a:p>
        </p:txBody>
      </p:sp>
      <p:sp>
        <p:nvSpPr>
          <p:cNvPr id="20" name="Titolo 1">
            <a:extLst>
              <a:ext uri="{FF2B5EF4-FFF2-40B4-BE49-F238E27FC236}">
                <a16:creationId xmlns:a16="http://schemas.microsoft.com/office/drawing/2014/main" id="{4CA5446E-12B7-4766-B114-FFB6A94A0683}"/>
              </a:ext>
            </a:extLst>
          </p:cNvPr>
          <p:cNvSpPr txBox="1">
            <a:spLocks/>
          </p:cNvSpPr>
          <p:nvPr/>
        </p:nvSpPr>
        <p:spPr>
          <a:xfrm>
            <a:off x="7698592" y="4832919"/>
            <a:ext cx="1210894" cy="38641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1200" dirty="0">
                <a:latin typeface="LM Roman 10" panose="00000500000000000000" pitchFamily="50" charset="0"/>
              </a:rPr>
              <a:t>Specimen 9</a:t>
            </a:r>
          </a:p>
        </p:txBody>
      </p:sp>
    </p:spTree>
    <p:extLst>
      <p:ext uri="{BB962C8B-B14F-4D97-AF65-F5344CB8AC3E}">
        <p14:creationId xmlns:p14="http://schemas.microsoft.com/office/powerpoint/2010/main" val="40870158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TextBox 30">
            <a:extLst>
              <a:ext uri="{FF2B5EF4-FFF2-40B4-BE49-F238E27FC236}">
                <a16:creationId xmlns:a16="http://schemas.microsoft.com/office/drawing/2014/main" id="{F0C15947-4611-F0A1-222E-A2ED1888F6B4}"/>
              </a:ext>
            </a:extLst>
          </p:cNvPr>
          <p:cNvSpPr txBox="1"/>
          <p:nvPr/>
        </p:nvSpPr>
        <p:spPr>
          <a:xfrm>
            <a:off x="3100846" y="6498196"/>
            <a:ext cx="6105524" cy="369332"/>
          </a:xfrm>
          <a:prstGeom prst="rect">
            <a:avLst/>
          </a:prstGeom>
          <a:noFill/>
        </p:spPr>
        <p:txBody>
          <a:bodyPr wrap="square">
            <a:spAutoFit/>
          </a:bodyPr>
          <a:lstStyle/>
          <a:p>
            <a:pPr algn="ctr"/>
            <a:r>
              <a:rPr lang="en-GB" sz="1800" baseline="30000" dirty="0">
                <a:solidFill>
                  <a:schemeClr val="bg1"/>
                </a:solidFill>
                <a:effectLst>
                  <a:outerShdw blurRad="38100" dist="38100" dir="2700000" algn="tl">
                    <a:srgbClr val="000000">
                      <a:alpha val="43137"/>
                    </a:srgbClr>
                  </a:outerShdw>
                </a:effectLst>
              </a:rPr>
              <a:t>Title of the presentation</a:t>
            </a:r>
            <a:endParaRPr lang="en-GB" sz="1800"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5173528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2"/>
          </p:nvPr>
        </p:nvSpPr>
        <p:spPr/>
        <p:txBody>
          <a:bodyPr/>
          <a:lstStyle/>
          <a:p>
            <a:fld id="{D6C43D34-2C1C-48BE-A1E0-CFA9AC7FEC3F}" type="slidenum">
              <a:rPr lang="en-GB" smtClean="0"/>
              <a:t>20</a:t>
            </a:fld>
            <a:endParaRPr lang="en-GB" dirty="0"/>
          </a:p>
        </p:txBody>
      </p:sp>
      <p:sp>
        <p:nvSpPr>
          <p:cNvPr id="3" name="CasellaDiTesto 2"/>
          <p:cNvSpPr txBox="1"/>
          <p:nvPr/>
        </p:nvSpPr>
        <p:spPr>
          <a:xfrm>
            <a:off x="380653" y="4218765"/>
            <a:ext cx="11465386" cy="923330"/>
          </a:xfrm>
          <a:prstGeom prst="rect">
            <a:avLst/>
          </a:prstGeom>
          <a:noFill/>
        </p:spPr>
        <p:txBody>
          <a:bodyPr wrap="square" rtlCol="0">
            <a:spAutoFit/>
          </a:bodyPr>
          <a:lstStyle/>
          <a:p>
            <a:r>
              <a:rPr lang="en-GB" dirty="0">
                <a:latin typeface="LM Roman 10" panose="00000500000000000000" pitchFamily="50" charset="0"/>
                <a:cs typeface="Arial" panose="020B0604020202020204" pitchFamily="34" charset="0"/>
              </a:rPr>
              <a:t>The analytical model is able to predict the additional shear demand that can be used in combination with simplified macro-model in engineering applications.</a:t>
            </a:r>
          </a:p>
          <a:p>
            <a:endParaRPr lang="en-GB" dirty="0">
              <a:latin typeface="LM Roman 10" panose="00000500000000000000" pitchFamily="50" charset="0"/>
            </a:endParaRPr>
          </a:p>
        </p:txBody>
      </p:sp>
      <p:sp>
        <p:nvSpPr>
          <p:cNvPr id="5" name="CasellaDiTesto 4"/>
          <p:cNvSpPr txBox="1"/>
          <p:nvPr/>
        </p:nvSpPr>
        <p:spPr>
          <a:xfrm>
            <a:off x="416427" y="4986852"/>
            <a:ext cx="11795950" cy="1569660"/>
          </a:xfrm>
          <a:prstGeom prst="rect">
            <a:avLst/>
          </a:prstGeom>
          <a:noFill/>
        </p:spPr>
        <p:txBody>
          <a:bodyPr wrap="square" rtlCol="0">
            <a:spAutoFit/>
          </a:bodyPr>
          <a:lstStyle/>
          <a:p>
            <a:r>
              <a:rPr lang="en-GB" sz="2400" b="1" dirty="0">
                <a:latin typeface="LM Roman 10" panose="00000500000000000000" pitchFamily="50" charset="0"/>
                <a:cs typeface="Arial" panose="020B0604020202020204" pitchFamily="34" charset="0"/>
              </a:rPr>
              <a:t>Further work:</a:t>
            </a:r>
          </a:p>
          <a:p>
            <a:pPr marL="285750" indent="-285750">
              <a:buFont typeface="Wingdings" panose="05000000000000000000" pitchFamily="2" charset="2"/>
              <a:buChar char="§"/>
            </a:pPr>
            <a:r>
              <a:rPr lang="en-US" b="0" i="0" dirty="0">
                <a:effectLst/>
                <a:latin typeface="LM Roman 10" panose="00000500000000000000" pitchFamily="50" charset="0"/>
              </a:rPr>
              <a:t>The amount of experimental background can be extended to verify the behavior and response of the numerical micro-model by using frames with different aspect ratios and different types of masonry infill.</a:t>
            </a:r>
          </a:p>
          <a:p>
            <a:pPr marL="285750" indent="-285750">
              <a:buFont typeface="Wingdings" panose="05000000000000000000" pitchFamily="2" charset="2"/>
              <a:buChar char="§"/>
            </a:pPr>
            <a:r>
              <a:rPr lang="en-US" b="0" i="0" dirty="0">
                <a:effectLst/>
                <a:latin typeface="LM Roman 10" panose="00000500000000000000" pitchFamily="50" charset="0"/>
              </a:rPr>
              <a:t>The length of the contact zones, that was theoretically assumed in the current work, can be analyzed from laboratory experiments and an expression for the definition of the coefficient α can be proposed.</a:t>
            </a:r>
            <a:endParaRPr lang="en-GB" b="1" dirty="0">
              <a:latin typeface="LM Roman 10" panose="00000500000000000000" pitchFamily="50" charset="0"/>
              <a:cs typeface="Arial" panose="020B0604020202020204" pitchFamily="34" charset="0"/>
            </a:endParaRPr>
          </a:p>
        </p:txBody>
      </p:sp>
      <p:sp>
        <p:nvSpPr>
          <p:cNvPr id="26" name="Titolo 1">
            <a:extLst>
              <a:ext uri="{FF2B5EF4-FFF2-40B4-BE49-F238E27FC236}">
                <a16:creationId xmlns:a16="http://schemas.microsoft.com/office/drawing/2014/main" id="{9AA514C9-7B3F-49F8-B9D8-0B2A8A8D61FE}"/>
              </a:ext>
            </a:extLst>
          </p:cNvPr>
          <p:cNvSpPr>
            <a:spLocks noGrp="1"/>
          </p:cNvSpPr>
          <p:nvPr>
            <p:ph type="title"/>
          </p:nvPr>
        </p:nvSpPr>
        <p:spPr>
          <a:xfrm>
            <a:off x="274559" y="208052"/>
            <a:ext cx="9292988" cy="386410"/>
          </a:xfrm>
        </p:spPr>
        <p:txBody>
          <a:bodyPr>
            <a:normAutofit fontScale="90000"/>
          </a:bodyPr>
          <a:lstStyle/>
          <a:p>
            <a:r>
              <a:rPr lang="en-GB" dirty="0">
                <a:latin typeface="LM Roman 10" panose="00000500000000000000" pitchFamily="50" charset="0"/>
              </a:rPr>
              <a:t>Conclusion</a:t>
            </a:r>
          </a:p>
        </p:txBody>
      </p:sp>
      <p:sp>
        <p:nvSpPr>
          <p:cNvPr id="14" name="Freeform: Shape 13">
            <a:extLst>
              <a:ext uri="{FF2B5EF4-FFF2-40B4-BE49-F238E27FC236}">
                <a16:creationId xmlns:a16="http://schemas.microsoft.com/office/drawing/2014/main" id="{A9F676A9-B446-496F-A9AE-2904B4AB512C}"/>
              </a:ext>
            </a:extLst>
          </p:cNvPr>
          <p:cNvSpPr/>
          <p:nvPr/>
        </p:nvSpPr>
        <p:spPr>
          <a:xfrm>
            <a:off x="0" y="4628271"/>
            <a:ext cx="416427" cy="2229729"/>
          </a:xfrm>
          <a:custGeom>
            <a:avLst/>
            <a:gdLst>
              <a:gd name="connsiteX0" fmla="*/ 0 w 416427"/>
              <a:gd name="connsiteY0" fmla="*/ 0 h 2229729"/>
              <a:gd name="connsiteX1" fmla="*/ 7622 w 416427"/>
              <a:gd name="connsiteY1" fmla="*/ 0 h 2229729"/>
              <a:gd name="connsiteX2" fmla="*/ 416427 w 416427"/>
              <a:gd name="connsiteY2" fmla="*/ 2229729 h 2229729"/>
              <a:gd name="connsiteX3" fmla="*/ 0 w 416427"/>
              <a:gd name="connsiteY3" fmla="*/ 2229729 h 2229729"/>
            </a:gdLst>
            <a:ahLst/>
            <a:cxnLst>
              <a:cxn ang="0">
                <a:pos x="connsiteX0" y="connsiteY0"/>
              </a:cxn>
              <a:cxn ang="0">
                <a:pos x="connsiteX1" y="connsiteY1"/>
              </a:cxn>
              <a:cxn ang="0">
                <a:pos x="connsiteX2" y="connsiteY2"/>
              </a:cxn>
              <a:cxn ang="0">
                <a:pos x="connsiteX3" y="connsiteY3"/>
              </a:cxn>
            </a:cxnLst>
            <a:rect l="l" t="t" r="r" b="b"/>
            <a:pathLst>
              <a:path w="416427" h="2229729">
                <a:moveTo>
                  <a:pt x="0" y="0"/>
                </a:moveTo>
                <a:lnTo>
                  <a:pt x="7622" y="0"/>
                </a:lnTo>
                <a:lnTo>
                  <a:pt x="416427" y="2229729"/>
                </a:lnTo>
                <a:lnTo>
                  <a:pt x="0" y="2229729"/>
                </a:lnTo>
                <a:close/>
              </a:path>
            </a:pathLst>
          </a:cu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en-US"/>
          </a:p>
        </p:txBody>
      </p:sp>
      <p:grpSp>
        <p:nvGrpSpPr>
          <p:cNvPr id="84" name="Group 83">
            <a:extLst>
              <a:ext uri="{FF2B5EF4-FFF2-40B4-BE49-F238E27FC236}">
                <a16:creationId xmlns:a16="http://schemas.microsoft.com/office/drawing/2014/main" id="{FB94892E-5A54-403E-B63A-A324EFFD8A4D}"/>
              </a:ext>
            </a:extLst>
          </p:cNvPr>
          <p:cNvGrpSpPr/>
          <p:nvPr/>
        </p:nvGrpSpPr>
        <p:grpSpPr>
          <a:xfrm>
            <a:off x="469127" y="965208"/>
            <a:ext cx="11253743" cy="2910535"/>
            <a:chOff x="469127" y="965208"/>
            <a:chExt cx="11253743" cy="2910535"/>
          </a:xfrm>
        </p:grpSpPr>
        <p:grpSp>
          <p:nvGrpSpPr>
            <p:cNvPr id="85" name="Group 84">
              <a:extLst>
                <a:ext uri="{FF2B5EF4-FFF2-40B4-BE49-F238E27FC236}">
                  <a16:creationId xmlns:a16="http://schemas.microsoft.com/office/drawing/2014/main" id="{399FCA1A-94C5-422F-9A46-3808CE1B65DD}"/>
                </a:ext>
              </a:extLst>
            </p:cNvPr>
            <p:cNvGrpSpPr/>
            <p:nvPr/>
          </p:nvGrpSpPr>
          <p:grpSpPr>
            <a:xfrm>
              <a:off x="469127" y="965208"/>
              <a:ext cx="11253743" cy="2910535"/>
              <a:chOff x="469127" y="965208"/>
              <a:chExt cx="11253743" cy="2910535"/>
            </a:xfrm>
          </p:grpSpPr>
          <p:grpSp>
            <p:nvGrpSpPr>
              <p:cNvPr id="122" name="Group 121">
                <a:extLst>
                  <a:ext uri="{FF2B5EF4-FFF2-40B4-BE49-F238E27FC236}">
                    <a16:creationId xmlns:a16="http://schemas.microsoft.com/office/drawing/2014/main" id="{EA8CF440-C6D2-43D4-A9ED-B5A89B04EE9B}"/>
                  </a:ext>
                </a:extLst>
              </p:cNvPr>
              <p:cNvGrpSpPr/>
              <p:nvPr/>
            </p:nvGrpSpPr>
            <p:grpSpPr>
              <a:xfrm>
                <a:off x="469127" y="965208"/>
                <a:ext cx="11253743" cy="2910535"/>
                <a:chOff x="469127" y="965208"/>
                <a:chExt cx="11253743" cy="2910535"/>
              </a:xfrm>
            </p:grpSpPr>
            <p:grpSp>
              <p:nvGrpSpPr>
                <p:cNvPr id="124" name="Group 123">
                  <a:extLst>
                    <a:ext uri="{FF2B5EF4-FFF2-40B4-BE49-F238E27FC236}">
                      <a16:creationId xmlns:a16="http://schemas.microsoft.com/office/drawing/2014/main" id="{7DA31319-156D-46DE-B08A-C4D9DE2EA584}"/>
                    </a:ext>
                  </a:extLst>
                </p:cNvPr>
                <p:cNvGrpSpPr/>
                <p:nvPr/>
              </p:nvGrpSpPr>
              <p:grpSpPr>
                <a:xfrm>
                  <a:off x="469127" y="965208"/>
                  <a:ext cx="11253743" cy="2910535"/>
                  <a:chOff x="469127" y="965208"/>
                  <a:chExt cx="11253743" cy="2910535"/>
                </a:xfrm>
              </p:grpSpPr>
              <p:pic>
                <p:nvPicPr>
                  <p:cNvPr id="138" name="Picture 137">
                    <a:extLst>
                      <a:ext uri="{FF2B5EF4-FFF2-40B4-BE49-F238E27FC236}">
                        <a16:creationId xmlns:a16="http://schemas.microsoft.com/office/drawing/2014/main" id="{95373265-7A68-4942-B2CE-C4B5BE89D55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9827" y="1512362"/>
                    <a:ext cx="3115095" cy="1589709"/>
                  </a:xfrm>
                  <a:prstGeom prst="rect">
                    <a:avLst/>
                  </a:prstGeom>
                </p:spPr>
              </p:pic>
              <p:grpSp>
                <p:nvGrpSpPr>
                  <p:cNvPr id="139" name="Group 138">
                    <a:extLst>
                      <a:ext uri="{FF2B5EF4-FFF2-40B4-BE49-F238E27FC236}">
                        <a16:creationId xmlns:a16="http://schemas.microsoft.com/office/drawing/2014/main" id="{D59B19B8-15A6-4D0F-95FA-F931D99E54AA}"/>
                      </a:ext>
                    </a:extLst>
                  </p:cNvPr>
                  <p:cNvGrpSpPr/>
                  <p:nvPr/>
                </p:nvGrpSpPr>
                <p:grpSpPr>
                  <a:xfrm>
                    <a:off x="469127" y="965208"/>
                    <a:ext cx="11253743" cy="2910535"/>
                    <a:chOff x="477277" y="1733014"/>
                    <a:chExt cx="11253743" cy="2910535"/>
                  </a:xfrm>
                </p:grpSpPr>
                <p:grpSp>
                  <p:nvGrpSpPr>
                    <p:cNvPr id="140" name="Group 139">
                      <a:extLst>
                        <a:ext uri="{FF2B5EF4-FFF2-40B4-BE49-F238E27FC236}">
                          <a16:creationId xmlns:a16="http://schemas.microsoft.com/office/drawing/2014/main" id="{926B5D08-33ED-4A9F-B2E2-2F8F8807DBA9}"/>
                        </a:ext>
                      </a:extLst>
                    </p:cNvPr>
                    <p:cNvGrpSpPr/>
                    <p:nvPr/>
                  </p:nvGrpSpPr>
                  <p:grpSpPr>
                    <a:xfrm>
                      <a:off x="477277" y="1733014"/>
                      <a:ext cx="11253743" cy="2910535"/>
                      <a:chOff x="477277" y="1733014"/>
                      <a:chExt cx="11253743" cy="2910535"/>
                    </a:xfrm>
                  </p:grpSpPr>
                  <p:sp>
                    <p:nvSpPr>
                      <p:cNvPr id="142" name="CasellaDiTesto 16">
                        <a:extLst>
                          <a:ext uri="{FF2B5EF4-FFF2-40B4-BE49-F238E27FC236}">
                            <a16:creationId xmlns:a16="http://schemas.microsoft.com/office/drawing/2014/main" id="{79ABCCF3-DA4F-4AF2-8701-CA68E7B7BBDB}"/>
                          </a:ext>
                        </a:extLst>
                      </p:cNvPr>
                      <p:cNvSpPr txBox="1"/>
                      <p:nvPr/>
                    </p:nvSpPr>
                    <p:spPr>
                      <a:xfrm>
                        <a:off x="477277" y="1733014"/>
                        <a:ext cx="3240000" cy="369332"/>
                      </a:xfrm>
                      <a:prstGeom prst="rect">
                        <a:avLst/>
                      </a:prstGeom>
                      <a:noFill/>
                    </p:spPr>
                    <p:txBody>
                      <a:bodyPr wrap="square" rtlCol="0">
                        <a:spAutoFit/>
                      </a:bodyPr>
                      <a:lstStyle/>
                      <a:p>
                        <a:pPr algn="ctr"/>
                        <a:r>
                          <a:rPr lang="en-GB" b="1" dirty="0">
                            <a:latin typeface="LM Roman 10" panose="00000500000000000000" pitchFamily="50" charset="0"/>
                            <a:cs typeface="Arial" panose="020B0604020202020204" pitchFamily="34" charset="0"/>
                          </a:rPr>
                          <a:t>Refined micro</a:t>
                        </a:r>
                        <a:r>
                          <a:rPr lang="en-US" b="1" dirty="0">
                            <a:latin typeface="LM Roman 10" panose="00000500000000000000" pitchFamily="50" charset="0"/>
                            <a:cs typeface="Arial" panose="020B0604020202020204" pitchFamily="34" charset="0"/>
                          </a:rPr>
                          <a:t>-</a:t>
                        </a:r>
                        <a:r>
                          <a:rPr lang="en-GB" b="1" dirty="0">
                            <a:latin typeface="LM Roman 10" panose="00000500000000000000" pitchFamily="50" charset="0"/>
                            <a:cs typeface="Arial" panose="020B0604020202020204" pitchFamily="34" charset="0"/>
                          </a:rPr>
                          <a:t>model</a:t>
                        </a:r>
                      </a:p>
                    </p:txBody>
                  </p:sp>
                  <p:sp>
                    <p:nvSpPr>
                      <p:cNvPr id="143" name="CasellaDiTesto 17">
                        <a:extLst>
                          <a:ext uri="{FF2B5EF4-FFF2-40B4-BE49-F238E27FC236}">
                            <a16:creationId xmlns:a16="http://schemas.microsoft.com/office/drawing/2014/main" id="{617AF37D-9842-4B16-945C-3CB2B4746BAD}"/>
                          </a:ext>
                        </a:extLst>
                      </p:cNvPr>
                      <p:cNvSpPr txBox="1"/>
                      <p:nvPr/>
                    </p:nvSpPr>
                    <p:spPr>
                      <a:xfrm>
                        <a:off x="4509913" y="1733014"/>
                        <a:ext cx="3240000" cy="369332"/>
                      </a:xfrm>
                      <a:prstGeom prst="rect">
                        <a:avLst/>
                      </a:prstGeom>
                      <a:noFill/>
                    </p:spPr>
                    <p:txBody>
                      <a:bodyPr wrap="square" rtlCol="0">
                        <a:spAutoFit/>
                      </a:bodyPr>
                      <a:lstStyle/>
                      <a:p>
                        <a:pPr algn="ctr"/>
                        <a:r>
                          <a:rPr lang="en-GB" b="1" dirty="0">
                            <a:latin typeface="LM Roman 10" panose="00000500000000000000" pitchFamily="50" charset="0"/>
                            <a:cs typeface="Arial" panose="020B0604020202020204" pitchFamily="34" charset="0"/>
                          </a:rPr>
                          <a:t>Model calibration</a:t>
                        </a:r>
                      </a:p>
                    </p:txBody>
                  </p:sp>
                  <p:sp>
                    <p:nvSpPr>
                      <p:cNvPr id="144" name="CasellaDiTesto 18">
                        <a:extLst>
                          <a:ext uri="{FF2B5EF4-FFF2-40B4-BE49-F238E27FC236}">
                            <a16:creationId xmlns:a16="http://schemas.microsoft.com/office/drawing/2014/main" id="{B2614D30-47D8-44B4-9B8E-AB081BD95E44}"/>
                          </a:ext>
                        </a:extLst>
                      </p:cNvPr>
                      <p:cNvSpPr txBox="1"/>
                      <p:nvPr/>
                    </p:nvSpPr>
                    <p:spPr>
                      <a:xfrm>
                        <a:off x="8491020" y="1733014"/>
                        <a:ext cx="3240000" cy="369332"/>
                      </a:xfrm>
                      <a:prstGeom prst="rect">
                        <a:avLst/>
                      </a:prstGeom>
                      <a:noFill/>
                    </p:spPr>
                    <p:txBody>
                      <a:bodyPr wrap="square" rtlCol="0">
                        <a:spAutoFit/>
                      </a:bodyPr>
                      <a:lstStyle/>
                      <a:p>
                        <a:pPr algn="ctr"/>
                        <a:r>
                          <a:rPr lang="en-GB" b="1" dirty="0">
                            <a:latin typeface="LM Roman 10" panose="00000500000000000000" pitchFamily="50" charset="0"/>
                            <a:cs typeface="Arial" panose="020B0604020202020204" pitchFamily="34" charset="0"/>
                          </a:rPr>
                          <a:t>Analytical solution</a:t>
                        </a:r>
                      </a:p>
                    </p:txBody>
                  </p:sp>
                  <p:grpSp>
                    <p:nvGrpSpPr>
                      <p:cNvPr id="145" name="Group 144">
                        <a:extLst>
                          <a:ext uri="{FF2B5EF4-FFF2-40B4-BE49-F238E27FC236}">
                            <a16:creationId xmlns:a16="http://schemas.microsoft.com/office/drawing/2014/main" id="{7AB3EF42-2B89-492C-AD1E-785CD8BCD84C}"/>
                          </a:ext>
                        </a:extLst>
                      </p:cNvPr>
                      <p:cNvGrpSpPr/>
                      <p:nvPr/>
                    </p:nvGrpSpPr>
                    <p:grpSpPr>
                      <a:xfrm>
                        <a:off x="477277" y="2152266"/>
                        <a:ext cx="11253743" cy="2491283"/>
                        <a:chOff x="470827" y="1314518"/>
                        <a:chExt cx="11253743" cy="2491283"/>
                      </a:xfrm>
                    </p:grpSpPr>
                    <p:sp>
                      <p:nvSpPr>
                        <p:cNvPr id="146" name="Gallone 42">
                          <a:extLst>
                            <a:ext uri="{FF2B5EF4-FFF2-40B4-BE49-F238E27FC236}">
                              <a16:creationId xmlns:a16="http://schemas.microsoft.com/office/drawing/2014/main" id="{DA0E31DF-4F9C-4911-B0FD-8943D13706AC}"/>
                            </a:ext>
                          </a:extLst>
                        </p:cNvPr>
                        <p:cNvSpPr/>
                        <p:nvPr/>
                      </p:nvSpPr>
                      <p:spPr>
                        <a:xfrm>
                          <a:off x="3947491" y="2380577"/>
                          <a:ext cx="320301" cy="359082"/>
                        </a:xfrm>
                        <a:prstGeom prst="chevron">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GB">
                            <a:solidFill>
                              <a:schemeClr val="tx1"/>
                            </a:solidFill>
                          </a:endParaRPr>
                        </a:p>
                      </p:txBody>
                    </p:sp>
                    <p:sp>
                      <p:nvSpPr>
                        <p:cNvPr id="147" name="Gallone 43">
                          <a:extLst>
                            <a:ext uri="{FF2B5EF4-FFF2-40B4-BE49-F238E27FC236}">
                              <a16:creationId xmlns:a16="http://schemas.microsoft.com/office/drawing/2014/main" id="{B20E09FD-7A79-460B-9AF2-0A978DF710E3}"/>
                            </a:ext>
                          </a:extLst>
                        </p:cNvPr>
                        <p:cNvSpPr/>
                        <p:nvPr/>
                      </p:nvSpPr>
                      <p:spPr>
                        <a:xfrm>
                          <a:off x="7951294" y="2380577"/>
                          <a:ext cx="320301" cy="359082"/>
                        </a:xfrm>
                        <a:prstGeom prst="chevron">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GB">
                            <a:solidFill>
                              <a:schemeClr val="tx1"/>
                            </a:solidFill>
                          </a:endParaRPr>
                        </a:p>
                      </p:txBody>
                    </p:sp>
                    <p:grpSp>
                      <p:nvGrpSpPr>
                        <p:cNvPr id="148" name="Group 147">
                          <a:extLst>
                            <a:ext uri="{FF2B5EF4-FFF2-40B4-BE49-F238E27FC236}">
                              <a16:creationId xmlns:a16="http://schemas.microsoft.com/office/drawing/2014/main" id="{BEF12C82-9AFA-4134-91E6-7935228A0366}"/>
                            </a:ext>
                          </a:extLst>
                        </p:cNvPr>
                        <p:cNvGrpSpPr/>
                        <p:nvPr/>
                      </p:nvGrpSpPr>
                      <p:grpSpPr>
                        <a:xfrm>
                          <a:off x="470827" y="1314518"/>
                          <a:ext cx="11253743" cy="2491283"/>
                          <a:chOff x="491041" y="1314519"/>
                          <a:chExt cx="11253743" cy="2491283"/>
                        </a:xfrm>
                      </p:grpSpPr>
                      <p:sp>
                        <p:nvSpPr>
                          <p:cNvPr id="149" name="Rettangolo arrotondato 41">
                            <a:extLst>
                              <a:ext uri="{FF2B5EF4-FFF2-40B4-BE49-F238E27FC236}">
                                <a16:creationId xmlns:a16="http://schemas.microsoft.com/office/drawing/2014/main" id="{077E4DF5-A562-478B-B973-572DBB4BA292}"/>
                              </a:ext>
                            </a:extLst>
                          </p:cNvPr>
                          <p:cNvSpPr/>
                          <p:nvPr/>
                        </p:nvSpPr>
                        <p:spPr>
                          <a:xfrm>
                            <a:off x="8504784" y="1314519"/>
                            <a:ext cx="3240000" cy="2491200"/>
                          </a:xfrm>
                          <a:prstGeom prst="round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sp>
                        <p:nvSpPr>
                          <p:cNvPr id="150" name="Rettangolo arrotondato 40">
                            <a:extLst>
                              <a:ext uri="{FF2B5EF4-FFF2-40B4-BE49-F238E27FC236}">
                                <a16:creationId xmlns:a16="http://schemas.microsoft.com/office/drawing/2014/main" id="{CABAB51E-ADC4-44CB-A64C-F10ED163C550}"/>
                              </a:ext>
                            </a:extLst>
                          </p:cNvPr>
                          <p:cNvSpPr/>
                          <p:nvPr/>
                        </p:nvSpPr>
                        <p:spPr>
                          <a:xfrm>
                            <a:off x="4523677" y="1315150"/>
                            <a:ext cx="3240000" cy="2490652"/>
                          </a:xfrm>
                          <a:prstGeom prst="round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sp>
                        <p:nvSpPr>
                          <p:cNvPr id="151" name="Rettangolo arrotondato 39">
                            <a:extLst>
                              <a:ext uri="{FF2B5EF4-FFF2-40B4-BE49-F238E27FC236}">
                                <a16:creationId xmlns:a16="http://schemas.microsoft.com/office/drawing/2014/main" id="{97EBECB8-79B7-42D9-806F-9DCA9DDFCCA7}"/>
                              </a:ext>
                            </a:extLst>
                          </p:cNvPr>
                          <p:cNvSpPr/>
                          <p:nvPr/>
                        </p:nvSpPr>
                        <p:spPr>
                          <a:xfrm>
                            <a:off x="491041" y="1315150"/>
                            <a:ext cx="3240000" cy="2490652"/>
                          </a:xfrm>
                          <a:prstGeom prst="roundRect">
                            <a:avLst/>
                          </a:prstGeom>
                          <a:noFill/>
                          <a:ln w="2857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dirty="0"/>
                          </a:p>
                        </p:txBody>
                      </p:sp>
                    </p:grpSp>
                  </p:grpSp>
                </p:grpSp>
                <p:pic>
                  <p:nvPicPr>
                    <p:cNvPr id="141" name="Picture 140">
                      <a:extLst>
                        <a:ext uri="{FF2B5EF4-FFF2-40B4-BE49-F238E27FC236}">
                          <a16:creationId xmlns:a16="http://schemas.microsoft.com/office/drawing/2014/main" id="{FE441ABC-B960-484A-B852-B2400CF819E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0157417" y="2291343"/>
                      <a:ext cx="1358737" cy="2216302"/>
                    </a:xfrm>
                    <a:prstGeom prst="rect">
                      <a:avLst/>
                    </a:prstGeom>
                  </p:spPr>
                </p:pic>
              </p:grpSp>
            </p:grpSp>
            <p:grpSp>
              <p:nvGrpSpPr>
                <p:cNvPr id="125" name="Group 124">
                  <a:extLst>
                    <a:ext uri="{FF2B5EF4-FFF2-40B4-BE49-F238E27FC236}">
                      <a16:creationId xmlns:a16="http://schemas.microsoft.com/office/drawing/2014/main" id="{FBE5F677-B559-42FD-9C4C-908E4998808D}"/>
                    </a:ext>
                  </a:extLst>
                </p:cNvPr>
                <p:cNvGrpSpPr>
                  <a:grpSpLocks noChangeAspect="1"/>
                </p:cNvGrpSpPr>
                <p:nvPr/>
              </p:nvGrpSpPr>
              <p:grpSpPr>
                <a:xfrm>
                  <a:off x="4764925" y="1523537"/>
                  <a:ext cx="1521062" cy="2311032"/>
                  <a:chOff x="479881" y="1870849"/>
                  <a:chExt cx="3101520" cy="4712309"/>
                </a:xfrm>
              </p:grpSpPr>
              <p:grpSp>
                <p:nvGrpSpPr>
                  <p:cNvPr id="127" name="Group 126">
                    <a:extLst>
                      <a:ext uri="{FF2B5EF4-FFF2-40B4-BE49-F238E27FC236}">
                        <a16:creationId xmlns:a16="http://schemas.microsoft.com/office/drawing/2014/main" id="{6C2AC5AD-E9E6-458B-BA67-DF0B317EFF3D}"/>
                      </a:ext>
                    </a:extLst>
                  </p:cNvPr>
                  <p:cNvGrpSpPr/>
                  <p:nvPr/>
                </p:nvGrpSpPr>
                <p:grpSpPr>
                  <a:xfrm>
                    <a:off x="492966" y="5068915"/>
                    <a:ext cx="3088435" cy="1514243"/>
                    <a:chOff x="457587" y="1870909"/>
                    <a:chExt cx="3088435" cy="1514243"/>
                  </a:xfrm>
                </p:grpSpPr>
                <p:pic>
                  <p:nvPicPr>
                    <p:cNvPr id="135" name="Picture 134" descr="Diagram&#10;&#10;Description automatically generated">
                      <a:extLst>
                        <a:ext uri="{FF2B5EF4-FFF2-40B4-BE49-F238E27FC236}">
                          <a16:creationId xmlns:a16="http://schemas.microsoft.com/office/drawing/2014/main" id="{B6D67B2B-F2B7-4F34-B4B5-0AE039DC67E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7587" y="1870909"/>
                      <a:ext cx="3088435" cy="1465191"/>
                    </a:xfrm>
                    <a:prstGeom prst="rect">
                      <a:avLst/>
                    </a:prstGeom>
                  </p:spPr>
                </p:pic>
                <p:sp>
                  <p:nvSpPr>
                    <p:cNvPr id="136" name="Rectangle 135">
                      <a:extLst>
                        <a:ext uri="{FF2B5EF4-FFF2-40B4-BE49-F238E27FC236}">
                          <a16:creationId xmlns:a16="http://schemas.microsoft.com/office/drawing/2014/main" id="{A2399E92-2352-4F90-BE53-CA529F86D352}"/>
                        </a:ext>
                      </a:extLst>
                    </p:cNvPr>
                    <p:cNvSpPr/>
                    <p:nvPr/>
                  </p:nvSpPr>
                  <p:spPr>
                    <a:xfrm>
                      <a:off x="1025236" y="3208788"/>
                      <a:ext cx="410095" cy="1763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7" name="Rectangle 136">
                      <a:extLst>
                        <a:ext uri="{FF2B5EF4-FFF2-40B4-BE49-F238E27FC236}">
                          <a16:creationId xmlns:a16="http://schemas.microsoft.com/office/drawing/2014/main" id="{FC305BEE-B27A-48CD-B9FA-978E84BC7CF9}"/>
                        </a:ext>
                      </a:extLst>
                    </p:cNvPr>
                    <p:cNvSpPr/>
                    <p:nvPr/>
                  </p:nvSpPr>
                  <p:spPr>
                    <a:xfrm>
                      <a:off x="2660731" y="3191992"/>
                      <a:ext cx="410095" cy="1763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28" name="Group 127">
                    <a:extLst>
                      <a:ext uri="{FF2B5EF4-FFF2-40B4-BE49-F238E27FC236}">
                        <a16:creationId xmlns:a16="http://schemas.microsoft.com/office/drawing/2014/main" id="{8C4E2393-CA7E-4E12-9A51-4DC1A75F4605}"/>
                      </a:ext>
                    </a:extLst>
                  </p:cNvPr>
                  <p:cNvGrpSpPr/>
                  <p:nvPr/>
                </p:nvGrpSpPr>
                <p:grpSpPr>
                  <a:xfrm>
                    <a:off x="479881" y="1870849"/>
                    <a:ext cx="3088435" cy="3143867"/>
                    <a:chOff x="451805" y="3400613"/>
                    <a:chExt cx="3088435" cy="3143867"/>
                  </a:xfrm>
                </p:grpSpPr>
                <p:pic>
                  <p:nvPicPr>
                    <p:cNvPr id="129" name="Picture 128" descr="A picture containing text, device&#10;&#10;Description automatically generated">
                      <a:extLst>
                        <a:ext uri="{FF2B5EF4-FFF2-40B4-BE49-F238E27FC236}">
                          <a16:creationId xmlns:a16="http://schemas.microsoft.com/office/drawing/2014/main" id="{6EC8A877-57B8-433B-B690-9938718B44D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51805" y="3400613"/>
                      <a:ext cx="3088434" cy="1533448"/>
                    </a:xfrm>
                    <a:prstGeom prst="rect">
                      <a:avLst/>
                    </a:prstGeom>
                  </p:spPr>
                </p:pic>
                <p:pic>
                  <p:nvPicPr>
                    <p:cNvPr id="130" name="Picture 129" descr="Diagram&#10;&#10;Description automatically generated">
                      <a:extLst>
                        <a:ext uri="{FF2B5EF4-FFF2-40B4-BE49-F238E27FC236}">
                          <a16:creationId xmlns:a16="http://schemas.microsoft.com/office/drawing/2014/main" id="{96191999-296F-4A60-9ED6-0491CF0E61F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51806" y="4998575"/>
                      <a:ext cx="3088434" cy="1535590"/>
                    </a:xfrm>
                    <a:prstGeom prst="rect">
                      <a:avLst/>
                    </a:prstGeom>
                  </p:spPr>
                </p:pic>
                <p:sp>
                  <p:nvSpPr>
                    <p:cNvPr id="131" name="Rectangle 130">
                      <a:extLst>
                        <a:ext uri="{FF2B5EF4-FFF2-40B4-BE49-F238E27FC236}">
                          <a16:creationId xmlns:a16="http://schemas.microsoft.com/office/drawing/2014/main" id="{EB56942E-1EB9-4893-A6AF-2399E1382F09}"/>
                        </a:ext>
                      </a:extLst>
                    </p:cNvPr>
                    <p:cNvSpPr/>
                    <p:nvPr/>
                  </p:nvSpPr>
                  <p:spPr>
                    <a:xfrm>
                      <a:off x="942101" y="4784257"/>
                      <a:ext cx="410095" cy="1498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2" name="Rectangle 131">
                      <a:extLst>
                        <a:ext uri="{FF2B5EF4-FFF2-40B4-BE49-F238E27FC236}">
                          <a16:creationId xmlns:a16="http://schemas.microsoft.com/office/drawing/2014/main" id="{3DED7541-9540-4F72-BC4D-B4FDB338BC26}"/>
                        </a:ext>
                      </a:extLst>
                    </p:cNvPr>
                    <p:cNvSpPr/>
                    <p:nvPr/>
                  </p:nvSpPr>
                  <p:spPr>
                    <a:xfrm>
                      <a:off x="2660730" y="4781716"/>
                      <a:ext cx="410095" cy="1498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3" name="Rectangle 132">
                      <a:extLst>
                        <a:ext uri="{FF2B5EF4-FFF2-40B4-BE49-F238E27FC236}">
                          <a16:creationId xmlns:a16="http://schemas.microsoft.com/office/drawing/2014/main" id="{C88E5D2E-9085-4689-A846-503A8D8F4058}"/>
                        </a:ext>
                      </a:extLst>
                    </p:cNvPr>
                    <p:cNvSpPr/>
                    <p:nvPr/>
                  </p:nvSpPr>
                  <p:spPr>
                    <a:xfrm>
                      <a:off x="2615878" y="6384361"/>
                      <a:ext cx="410095" cy="1498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4" name="Rectangle 133">
                      <a:extLst>
                        <a:ext uri="{FF2B5EF4-FFF2-40B4-BE49-F238E27FC236}">
                          <a16:creationId xmlns:a16="http://schemas.microsoft.com/office/drawing/2014/main" id="{29852A85-09A2-40C7-BE93-50585A2C5046}"/>
                        </a:ext>
                      </a:extLst>
                    </p:cNvPr>
                    <p:cNvSpPr/>
                    <p:nvPr/>
                  </p:nvSpPr>
                  <p:spPr>
                    <a:xfrm>
                      <a:off x="942101" y="6394676"/>
                      <a:ext cx="410095" cy="1498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pic>
              <p:nvPicPr>
                <p:cNvPr id="126" name="Picture 125">
                  <a:extLst>
                    <a:ext uri="{FF2B5EF4-FFF2-40B4-BE49-F238E27FC236}">
                      <a16:creationId xmlns:a16="http://schemas.microsoft.com/office/drawing/2014/main" id="{DCF2D7C6-2F0B-4532-BC18-C717A3E33079}"/>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r="50254"/>
                <a:stretch/>
              </p:blipFill>
              <p:spPr>
                <a:xfrm>
                  <a:off x="6400993" y="1526876"/>
                  <a:ext cx="1088378" cy="2221200"/>
                </a:xfrm>
                <a:prstGeom prst="rect">
                  <a:avLst/>
                </a:prstGeom>
              </p:spPr>
            </p:pic>
          </p:grpSp>
          <p:pic>
            <p:nvPicPr>
              <p:cNvPr id="123" name="Picture 122">
                <a:extLst>
                  <a:ext uri="{FF2B5EF4-FFF2-40B4-BE49-F238E27FC236}">
                    <a16:creationId xmlns:a16="http://schemas.microsoft.com/office/drawing/2014/main" id="{4A123CCD-DA37-4E50-9B2C-E383A4385886}"/>
                  </a:ext>
                </a:extLst>
              </p:cNvPr>
              <p:cNvPicPr>
                <a:picLocks noChangeAspect="1"/>
              </p:cNvPicPr>
              <p:nvPr/>
            </p:nvPicPr>
            <p:blipFill>
              <a:blip r:embed="rId9"/>
              <a:stretch>
                <a:fillRect/>
              </a:stretch>
            </p:blipFill>
            <p:spPr>
              <a:xfrm>
                <a:off x="1011384" y="3194693"/>
                <a:ext cx="2111980" cy="580366"/>
              </a:xfrm>
              <a:prstGeom prst="rect">
                <a:avLst/>
              </a:prstGeom>
            </p:spPr>
          </p:pic>
        </p:grpSp>
        <p:grpSp>
          <p:nvGrpSpPr>
            <p:cNvPr id="86" name="Group 85">
              <a:extLst>
                <a:ext uri="{FF2B5EF4-FFF2-40B4-BE49-F238E27FC236}">
                  <a16:creationId xmlns:a16="http://schemas.microsoft.com/office/drawing/2014/main" id="{FC388945-5359-4318-8132-E1749244E4F5}"/>
                </a:ext>
              </a:extLst>
            </p:cNvPr>
            <p:cNvGrpSpPr/>
            <p:nvPr/>
          </p:nvGrpSpPr>
          <p:grpSpPr>
            <a:xfrm>
              <a:off x="8674011" y="2742614"/>
              <a:ext cx="1358737" cy="217180"/>
              <a:chOff x="627470" y="1085059"/>
              <a:chExt cx="3353469" cy="654709"/>
            </a:xfrm>
          </p:grpSpPr>
          <mc:AlternateContent xmlns:mc="http://schemas.openxmlformats.org/markup-compatibility/2006" xmlns:a14="http://schemas.microsoft.com/office/drawing/2010/main">
            <mc:Choice Requires="a14">
              <p:sp>
                <p:nvSpPr>
                  <p:cNvPr id="120" name="TextBox 119">
                    <a:extLst>
                      <a:ext uri="{FF2B5EF4-FFF2-40B4-BE49-F238E27FC236}">
                        <a16:creationId xmlns:a16="http://schemas.microsoft.com/office/drawing/2014/main" id="{2D4AFB00-969A-438D-8793-1618A96FF372}"/>
                      </a:ext>
                    </a:extLst>
                  </p:cNvPr>
                  <p:cNvSpPr txBox="1"/>
                  <p:nvPr/>
                </p:nvSpPr>
                <p:spPr>
                  <a:xfrm>
                    <a:off x="627470" y="1137593"/>
                    <a:ext cx="3353469" cy="350739"/>
                  </a:xfrm>
                  <a:prstGeom prst="rect">
                    <a:avLst/>
                  </a:prstGeom>
                  <a:noFill/>
                  <a:ln>
                    <a:solidFill>
                      <a:schemeClr val="bg1"/>
                    </a:solid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600" i="1" smtClean="0">
                                  <a:latin typeface="Cambria Math" panose="02040503050406030204" pitchFamily="18" charset="0"/>
                                </a:rPr>
                              </m:ctrlPr>
                            </m:sSubPr>
                            <m:e>
                              <m:r>
                                <a:rPr lang="en-US" sz="600" b="0" i="1" smtClean="0">
                                  <a:latin typeface="Cambria Math" panose="02040503050406030204" pitchFamily="18" charset="0"/>
                                </a:rPr>
                                <m:t>𝑉</m:t>
                              </m:r>
                            </m:e>
                            <m:sub>
                              <m:r>
                                <a:rPr lang="en-US" sz="600" b="0" i="1" smtClean="0">
                                  <a:latin typeface="Cambria Math" panose="02040503050406030204" pitchFamily="18" charset="0"/>
                                </a:rPr>
                                <m:t>𝑡𝑜𝑡</m:t>
                              </m:r>
                            </m:sub>
                          </m:sSub>
                          <m:r>
                            <a:rPr lang="en-US" sz="600" b="0" i="1" smtClean="0">
                              <a:latin typeface="Cambria Math" panose="02040503050406030204" pitchFamily="18" charset="0"/>
                            </a:rPr>
                            <m:t>=</m:t>
                          </m:r>
                          <m:r>
                            <a:rPr lang="en-US" sz="600" b="0" i="1" smtClean="0">
                              <a:latin typeface="Cambria Math" panose="02040503050406030204" pitchFamily="18" charset="0"/>
                            </a:rPr>
                            <m:t>𝑉</m:t>
                          </m:r>
                          <m:r>
                            <a:rPr lang="en-US" sz="600" b="0" i="1" smtClean="0">
                              <a:latin typeface="Cambria Math" panose="02040503050406030204" pitchFamily="18" charset="0"/>
                            </a:rPr>
                            <m:t>+</m:t>
                          </m:r>
                          <m:r>
                            <a:rPr lang="en-US" sz="600" b="0" i="1" smtClean="0">
                              <a:latin typeface="Cambria Math" panose="02040503050406030204" pitchFamily="18" charset="0"/>
                            </a:rPr>
                            <m:t>𝑁</m:t>
                          </m:r>
                          <m:func>
                            <m:funcPr>
                              <m:ctrlPr>
                                <a:rPr lang="en-US" sz="600" b="0" i="1" smtClean="0">
                                  <a:latin typeface="Cambria Math" panose="02040503050406030204" pitchFamily="18" charset="0"/>
                                </a:rPr>
                              </m:ctrlPr>
                            </m:funcPr>
                            <m:fName>
                              <m:r>
                                <m:rPr>
                                  <m:sty m:val="p"/>
                                </m:rPr>
                                <a:rPr lang="en-US" sz="600" b="0" i="0" smtClean="0">
                                  <a:latin typeface="Cambria Math" panose="02040503050406030204" pitchFamily="18" charset="0"/>
                                </a:rPr>
                                <m:t>cos</m:t>
                              </m:r>
                            </m:fName>
                            <m:e>
                              <m:r>
                                <a:rPr lang="en-US" sz="600" b="0" i="1" smtClean="0">
                                  <a:latin typeface="Cambria Math" panose="02040503050406030204" pitchFamily="18" charset="0"/>
                                  <a:ea typeface="Cambria Math" panose="02040503050406030204" pitchFamily="18" charset="0"/>
                                </a:rPr>
                                <m:t>𝜃</m:t>
                              </m:r>
                            </m:e>
                          </m:func>
                          <m:r>
                            <a:rPr lang="en-US" sz="600" b="0" i="1" smtClean="0">
                              <a:latin typeface="Cambria Math" panose="02040503050406030204" pitchFamily="18" charset="0"/>
                            </a:rPr>
                            <m:t>−</m:t>
                          </m:r>
                          <m:r>
                            <a:rPr lang="en-US" sz="600" b="0" i="1" smtClean="0">
                              <a:latin typeface="Cambria Math" panose="02040503050406030204" pitchFamily="18" charset="0"/>
                              <a:ea typeface="Cambria Math" panose="02040503050406030204" pitchFamily="18" charset="0"/>
                            </a:rPr>
                            <m:t>𝜇</m:t>
                          </m:r>
                          <m:r>
                            <a:rPr lang="en-US" sz="600" b="0" i="1" smtClean="0">
                              <a:latin typeface="Cambria Math" panose="02040503050406030204" pitchFamily="18" charset="0"/>
                              <a:ea typeface="Cambria Math" panose="02040503050406030204" pitchFamily="18" charset="0"/>
                            </a:rPr>
                            <m:t>𝑁</m:t>
                          </m:r>
                          <m:func>
                            <m:funcPr>
                              <m:ctrlPr>
                                <a:rPr lang="en-US" sz="600" b="0" i="1" smtClean="0">
                                  <a:latin typeface="Cambria Math" panose="02040503050406030204" pitchFamily="18" charset="0"/>
                                  <a:ea typeface="Cambria Math" panose="02040503050406030204" pitchFamily="18" charset="0"/>
                                </a:rPr>
                              </m:ctrlPr>
                            </m:funcPr>
                            <m:fName>
                              <m:r>
                                <m:rPr>
                                  <m:sty m:val="p"/>
                                </m:rPr>
                                <a:rPr lang="en-US" sz="600" b="0" i="0" smtClean="0">
                                  <a:latin typeface="Cambria Math" panose="02040503050406030204" pitchFamily="18" charset="0"/>
                                  <a:ea typeface="Cambria Math" panose="02040503050406030204" pitchFamily="18" charset="0"/>
                                </a:rPr>
                                <m:t>sin</m:t>
                              </m:r>
                            </m:fName>
                            <m:e>
                              <m:r>
                                <a:rPr lang="en-US" sz="600" b="0" i="1" smtClean="0">
                                  <a:latin typeface="Cambria Math" panose="02040503050406030204" pitchFamily="18" charset="0"/>
                                  <a:ea typeface="Cambria Math" panose="02040503050406030204" pitchFamily="18" charset="0"/>
                                </a:rPr>
                                <m:t>𝜃</m:t>
                              </m:r>
                              <m:f>
                                <m:fPr>
                                  <m:ctrlPr>
                                    <a:rPr lang="en-US" sz="600" b="0" i="1" smtClean="0">
                                      <a:latin typeface="Cambria Math" panose="02040503050406030204" pitchFamily="18" charset="0"/>
                                      <a:ea typeface="Cambria Math" panose="02040503050406030204" pitchFamily="18" charset="0"/>
                                    </a:rPr>
                                  </m:ctrlPr>
                                </m:fPr>
                                <m:num>
                                  <m:r>
                                    <a:rPr lang="en-US" sz="600" b="0" i="1" smtClean="0">
                                      <a:latin typeface="Cambria Math" panose="02040503050406030204" pitchFamily="18" charset="0"/>
                                      <a:ea typeface="Cambria Math" panose="02040503050406030204" pitchFamily="18" charset="0"/>
                                    </a:rPr>
                                    <m:t>𝛼</m:t>
                                  </m:r>
                                  <m:r>
                                    <a:rPr lang="en-US" sz="600" b="0" i="1" smtClean="0">
                                      <a:latin typeface="Cambria Math" panose="02040503050406030204" pitchFamily="18" charset="0"/>
                                      <a:ea typeface="Cambria Math" panose="02040503050406030204" pitchFamily="18" charset="0"/>
                                    </a:rPr>
                                    <m:t>𝑙</m:t>
                                  </m:r>
                                </m:num>
                                <m:den>
                                  <m:r>
                                    <a:rPr lang="en-US" sz="600" b="0" i="1" smtClean="0">
                                      <a:latin typeface="Cambria Math" panose="02040503050406030204" pitchFamily="18" charset="0"/>
                                      <a:ea typeface="Cambria Math" panose="02040503050406030204" pitchFamily="18" charset="0"/>
                                    </a:rPr>
                                    <m:t>𝑤</m:t>
                                  </m:r>
                                </m:den>
                              </m:f>
                            </m:e>
                          </m:func>
                        </m:oMath>
                      </m:oMathPara>
                    </a14:m>
                    <a:endParaRPr lang="en-US" sz="600" dirty="0"/>
                  </a:p>
                </p:txBody>
              </p:sp>
            </mc:Choice>
            <mc:Fallback xmlns="">
              <p:sp>
                <p:nvSpPr>
                  <p:cNvPr id="120" name="TextBox 119">
                    <a:extLst>
                      <a:ext uri="{FF2B5EF4-FFF2-40B4-BE49-F238E27FC236}">
                        <a16:creationId xmlns:a16="http://schemas.microsoft.com/office/drawing/2014/main" id="{2D4AFB00-969A-438D-8793-1618A96FF372}"/>
                      </a:ext>
                    </a:extLst>
                  </p:cNvPr>
                  <p:cNvSpPr txBox="1">
                    <a:spLocks noRot="1" noChangeAspect="1" noMove="1" noResize="1" noEditPoints="1" noAdjustHandles="1" noChangeArrowheads="1" noChangeShapeType="1" noTextEdit="1"/>
                  </p:cNvSpPr>
                  <p:nvPr/>
                </p:nvSpPr>
                <p:spPr>
                  <a:xfrm>
                    <a:off x="627470" y="1137593"/>
                    <a:ext cx="3353469" cy="350739"/>
                  </a:xfrm>
                  <a:prstGeom prst="rect">
                    <a:avLst/>
                  </a:prstGeom>
                  <a:blipFill>
                    <a:blip r:embed="rId10"/>
                    <a:stretch>
                      <a:fillRect t="-4762" b="-57143"/>
                    </a:stretch>
                  </a:blipFill>
                  <a:ln>
                    <a:solidFill>
                      <a:schemeClr val="bg1"/>
                    </a:solidFill>
                  </a:ln>
                </p:spPr>
                <p:txBody>
                  <a:bodyPr/>
                  <a:lstStyle/>
                  <a:p>
                    <a:r>
                      <a:rPr lang="en-GB">
                        <a:noFill/>
                      </a:rPr>
                      <a:t> </a:t>
                    </a:r>
                  </a:p>
                </p:txBody>
              </p:sp>
            </mc:Fallback>
          </mc:AlternateContent>
          <p:sp>
            <p:nvSpPr>
              <p:cNvPr id="121" name="Rectangle 120">
                <a:extLst>
                  <a:ext uri="{FF2B5EF4-FFF2-40B4-BE49-F238E27FC236}">
                    <a16:creationId xmlns:a16="http://schemas.microsoft.com/office/drawing/2014/main" id="{98867C3C-B7EA-4671-BEAA-CFF2C98245F6}"/>
                  </a:ext>
                </a:extLst>
              </p:cNvPr>
              <p:cNvSpPr/>
              <p:nvPr/>
            </p:nvSpPr>
            <p:spPr>
              <a:xfrm>
                <a:off x="627471" y="1085059"/>
                <a:ext cx="3353468" cy="6547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87" name="Group 86">
              <a:extLst>
                <a:ext uri="{FF2B5EF4-FFF2-40B4-BE49-F238E27FC236}">
                  <a16:creationId xmlns:a16="http://schemas.microsoft.com/office/drawing/2014/main" id="{17F13033-D506-4898-92E3-44A9E2E82B39}"/>
                </a:ext>
              </a:extLst>
            </p:cNvPr>
            <p:cNvGrpSpPr/>
            <p:nvPr/>
          </p:nvGrpSpPr>
          <p:grpSpPr>
            <a:xfrm>
              <a:off x="8571597" y="1509353"/>
              <a:ext cx="1590665" cy="1149529"/>
              <a:chOff x="8594801" y="1868386"/>
              <a:chExt cx="1590665" cy="1149529"/>
            </a:xfrm>
          </p:grpSpPr>
          <p:grpSp>
            <p:nvGrpSpPr>
              <p:cNvPr id="89" name="Group 88">
                <a:extLst>
                  <a:ext uri="{FF2B5EF4-FFF2-40B4-BE49-F238E27FC236}">
                    <a16:creationId xmlns:a16="http://schemas.microsoft.com/office/drawing/2014/main" id="{B1028C54-4BA0-41B0-AD28-6B86E03B2C10}"/>
                  </a:ext>
                </a:extLst>
              </p:cNvPr>
              <p:cNvGrpSpPr/>
              <p:nvPr/>
            </p:nvGrpSpPr>
            <p:grpSpPr>
              <a:xfrm>
                <a:off x="8871078" y="1868386"/>
                <a:ext cx="1004122" cy="1146635"/>
                <a:chOff x="8854441" y="1196699"/>
                <a:chExt cx="2255516" cy="2601796"/>
              </a:xfrm>
            </p:grpSpPr>
            <p:grpSp>
              <p:nvGrpSpPr>
                <p:cNvPr id="110" name="Group 109">
                  <a:extLst>
                    <a:ext uri="{FF2B5EF4-FFF2-40B4-BE49-F238E27FC236}">
                      <a16:creationId xmlns:a16="http://schemas.microsoft.com/office/drawing/2014/main" id="{016F31E6-999E-46C7-A7D1-1180FAEF5262}"/>
                    </a:ext>
                  </a:extLst>
                </p:cNvPr>
                <p:cNvGrpSpPr/>
                <p:nvPr/>
              </p:nvGrpSpPr>
              <p:grpSpPr>
                <a:xfrm>
                  <a:off x="8854441" y="1196699"/>
                  <a:ext cx="2255516" cy="2601796"/>
                  <a:chOff x="8854441" y="1196699"/>
                  <a:chExt cx="2255516" cy="2601796"/>
                </a:xfrm>
              </p:grpSpPr>
              <p:pic>
                <p:nvPicPr>
                  <p:cNvPr id="115" name="Picture 114">
                    <a:extLst>
                      <a:ext uri="{FF2B5EF4-FFF2-40B4-BE49-F238E27FC236}">
                        <a16:creationId xmlns:a16="http://schemas.microsoft.com/office/drawing/2014/main" id="{85E39BEA-6BB7-47BD-A75C-2137774CABEC}"/>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8854443" y="1196699"/>
                    <a:ext cx="2255514" cy="2601796"/>
                  </a:xfrm>
                  <a:prstGeom prst="rect">
                    <a:avLst/>
                  </a:prstGeom>
                </p:spPr>
              </p:pic>
              <p:grpSp>
                <p:nvGrpSpPr>
                  <p:cNvPr id="116" name="Group 115">
                    <a:extLst>
                      <a:ext uri="{FF2B5EF4-FFF2-40B4-BE49-F238E27FC236}">
                        <a16:creationId xmlns:a16="http://schemas.microsoft.com/office/drawing/2014/main" id="{796B349D-C340-4464-B66E-56EF340D4A8D}"/>
                      </a:ext>
                    </a:extLst>
                  </p:cNvPr>
                  <p:cNvGrpSpPr/>
                  <p:nvPr/>
                </p:nvGrpSpPr>
                <p:grpSpPr>
                  <a:xfrm>
                    <a:off x="8854441" y="1645338"/>
                    <a:ext cx="231317" cy="227913"/>
                    <a:chOff x="8854441" y="1645338"/>
                    <a:chExt cx="231317" cy="227913"/>
                  </a:xfrm>
                </p:grpSpPr>
                <p:cxnSp>
                  <p:nvCxnSpPr>
                    <p:cNvPr id="117" name="Straight Connector 116">
                      <a:extLst>
                        <a:ext uri="{FF2B5EF4-FFF2-40B4-BE49-F238E27FC236}">
                          <a16:creationId xmlns:a16="http://schemas.microsoft.com/office/drawing/2014/main" id="{91C99B72-E13E-415F-B855-FCA7B9088A3E}"/>
                        </a:ext>
                      </a:extLst>
                    </p:cNvPr>
                    <p:cNvCxnSpPr>
                      <a:cxnSpLocks/>
                    </p:cNvCxnSpPr>
                    <p:nvPr/>
                  </p:nvCxnSpPr>
                  <p:spPr>
                    <a:xfrm flipH="1">
                      <a:off x="8854443" y="1645338"/>
                      <a:ext cx="23131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BBE3D86B-3F36-422C-A464-3CBF0204281C}"/>
                        </a:ext>
                      </a:extLst>
                    </p:cNvPr>
                    <p:cNvCxnSpPr>
                      <a:cxnSpLocks/>
                    </p:cNvCxnSpPr>
                    <p:nvPr/>
                  </p:nvCxnSpPr>
                  <p:spPr>
                    <a:xfrm flipH="1">
                      <a:off x="8854442" y="1873251"/>
                      <a:ext cx="23131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D1ADEA19-A2C9-4D49-8689-871AD7C43443}"/>
                        </a:ext>
                      </a:extLst>
                    </p:cNvPr>
                    <p:cNvCxnSpPr>
                      <a:cxnSpLocks/>
                    </p:cNvCxnSpPr>
                    <p:nvPr/>
                  </p:nvCxnSpPr>
                  <p:spPr>
                    <a:xfrm flipH="1">
                      <a:off x="8854441" y="1765195"/>
                      <a:ext cx="23131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grpSp>
            <p:grpSp>
              <p:nvGrpSpPr>
                <p:cNvPr id="111" name="Group 110">
                  <a:extLst>
                    <a:ext uri="{FF2B5EF4-FFF2-40B4-BE49-F238E27FC236}">
                      <a16:creationId xmlns:a16="http://schemas.microsoft.com/office/drawing/2014/main" id="{615ADDA8-BDBE-4F52-B8DC-DF3A3E99F764}"/>
                    </a:ext>
                  </a:extLst>
                </p:cNvPr>
                <p:cNvGrpSpPr/>
                <p:nvPr/>
              </p:nvGrpSpPr>
              <p:grpSpPr>
                <a:xfrm>
                  <a:off x="10878640" y="3225801"/>
                  <a:ext cx="231317" cy="227913"/>
                  <a:chOff x="8854441" y="1645338"/>
                  <a:chExt cx="231317" cy="227913"/>
                </a:xfrm>
              </p:grpSpPr>
              <p:cxnSp>
                <p:nvCxnSpPr>
                  <p:cNvPr id="112" name="Straight Connector 111">
                    <a:extLst>
                      <a:ext uri="{FF2B5EF4-FFF2-40B4-BE49-F238E27FC236}">
                        <a16:creationId xmlns:a16="http://schemas.microsoft.com/office/drawing/2014/main" id="{D88D73D0-D94A-45A8-BA80-9606CC5EE905}"/>
                      </a:ext>
                    </a:extLst>
                  </p:cNvPr>
                  <p:cNvCxnSpPr>
                    <a:cxnSpLocks/>
                  </p:cNvCxnSpPr>
                  <p:nvPr/>
                </p:nvCxnSpPr>
                <p:spPr>
                  <a:xfrm flipH="1">
                    <a:off x="8854443" y="1645338"/>
                    <a:ext cx="23131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26CD7543-0B59-4E5E-959E-189BC4FCCF7E}"/>
                      </a:ext>
                    </a:extLst>
                  </p:cNvPr>
                  <p:cNvCxnSpPr>
                    <a:cxnSpLocks/>
                  </p:cNvCxnSpPr>
                  <p:nvPr/>
                </p:nvCxnSpPr>
                <p:spPr>
                  <a:xfrm flipH="1">
                    <a:off x="8854442" y="1873251"/>
                    <a:ext cx="23131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639DAD04-AB91-4C9E-BC6F-6FAF2602E83F}"/>
                      </a:ext>
                    </a:extLst>
                  </p:cNvPr>
                  <p:cNvCxnSpPr>
                    <a:cxnSpLocks/>
                  </p:cNvCxnSpPr>
                  <p:nvPr/>
                </p:nvCxnSpPr>
                <p:spPr>
                  <a:xfrm flipH="1">
                    <a:off x="8854441" y="1765195"/>
                    <a:ext cx="23131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grpSp>
          <p:grpSp>
            <p:nvGrpSpPr>
              <p:cNvPr id="90" name="Group 89">
                <a:extLst>
                  <a:ext uri="{FF2B5EF4-FFF2-40B4-BE49-F238E27FC236}">
                    <a16:creationId xmlns:a16="http://schemas.microsoft.com/office/drawing/2014/main" id="{6C54F806-D5C6-4798-BE3E-B02164BEDE95}"/>
                  </a:ext>
                </a:extLst>
              </p:cNvPr>
              <p:cNvGrpSpPr/>
              <p:nvPr/>
            </p:nvGrpSpPr>
            <p:grpSpPr>
              <a:xfrm>
                <a:off x="8594801" y="1915921"/>
                <a:ext cx="310267" cy="408573"/>
                <a:chOff x="8594801" y="1915921"/>
                <a:chExt cx="310267" cy="408573"/>
              </a:xfrm>
            </p:grpSpPr>
            <p:sp>
              <p:nvSpPr>
                <p:cNvPr id="104" name="TextBox 103">
                  <a:extLst>
                    <a:ext uri="{FF2B5EF4-FFF2-40B4-BE49-F238E27FC236}">
                      <a16:creationId xmlns:a16="http://schemas.microsoft.com/office/drawing/2014/main" id="{1EC321A5-6956-4753-AB34-5DB5A870B8F9}"/>
                    </a:ext>
                  </a:extLst>
                </p:cNvPr>
                <p:cNvSpPr txBox="1"/>
                <p:nvPr/>
              </p:nvSpPr>
              <p:spPr>
                <a:xfrm>
                  <a:off x="8597010" y="1915921"/>
                  <a:ext cx="308057" cy="138498"/>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300" dirty="0">
                      <a:latin typeface="LM Roman 10" panose="00000500000000000000" pitchFamily="50" charset="0"/>
                    </a:rPr>
                    <a:t>Cut 1</a:t>
                  </a:r>
                </a:p>
              </p:txBody>
            </p:sp>
            <p:sp>
              <p:nvSpPr>
                <p:cNvPr id="105" name="TextBox 104">
                  <a:extLst>
                    <a:ext uri="{FF2B5EF4-FFF2-40B4-BE49-F238E27FC236}">
                      <a16:creationId xmlns:a16="http://schemas.microsoft.com/office/drawing/2014/main" id="{59AD22C7-710B-4B45-A285-9DD6407B7460}"/>
                    </a:ext>
                  </a:extLst>
                </p:cNvPr>
                <p:cNvSpPr txBox="1"/>
                <p:nvPr/>
              </p:nvSpPr>
              <p:spPr>
                <a:xfrm>
                  <a:off x="8597011" y="2051209"/>
                  <a:ext cx="308057" cy="138498"/>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300" dirty="0">
                      <a:latin typeface="LM Roman 10" panose="00000500000000000000" pitchFamily="50" charset="0"/>
                    </a:rPr>
                    <a:t>Cut 2</a:t>
                  </a:r>
                </a:p>
              </p:txBody>
            </p:sp>
            <p:sp>
              <p:nvSpPr>
                <p:cNvPr id="106" name="TextBox 105">
                  <a:extLst>
                    <a:ext uri="{FF2B5EF4-FFF2-40B4-BE49-F238E27FC236}">
                      <a16:creationId xmlns:a16="http://schemas.microsoft.com/office/drawing/2014/main" id="{DD7956B3-48C4-4371-A769-0613E5145BD4}"/>
                    </a:ext>
                  </a:extLst>
                </p:cNvPr>
                <p:cNvSpPr txBox="1"/>
                <p:nvPr/>
              </p:nvSpPr>
              <p:spPr>
                <a:xfrm>
                  <a:off x="8594801" y="2185996"/>
                  <a:ext cx="308057" cy="138498"/>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300" dirty="0">
                      <a:latin typeface="LM Roman 10" panose="00000500000000000000" pitchFamily="50" charset="0"/>
                    </a:rPr>
                    <a:t>Cut 3</a:t>
                  </a:r>
                </a:p>
              </p:txBody>
            </p:sp>
            <p:sp>
              <p:nvSpPr>
                <p:cNvPr id="107" name="Rectangle 106">
                  <a:extLst>
                    <a:ext uri="{FF2B5EF4-FFF2-40B4-BE49-F238E27FC236}">
                      <a16:creationId xmlns:a16="http://schemas.microsoft.com/office/drawing/2014/main" id="{CCEAEF15-4E6C-4F45-84BA-D8314CEF7DD5}"/>
                    </a:ext>
                  </a:extLst>
                </p:cNvPr>
                <p:cNvSpPr/>
                <p:nvPr/>
              </p:nvSpPr>
              <p:spPr>
                <a:xfrm>
                  <a:off x="8659539" y="1944299"/>
                  <a:ext cx="148230" cy="81742"/>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8" name="Rectangle 107">
                  <a:extLst>
                    <a:ext uri="{FF2B5EF4-FFF2-40B4-BE49-F238E27FC236}">
                      <a16:creationId xmlns:a16="http://schemas.microsoft.com/office/drawing/2014/main" id="{CCD9F65A-67C0-4591-A141-23A535C3874F}"/>
                    </a:ext>
                  </a:extLst>
                </p:cNvPr>
                <p:cNvSpPr/>
                <p:nvPr/>
              </p:nvSpPr>
              <p:spPr>
                <a:xfrm>
                  <a:off x="8659895" y="2078881"/>
                  <a:ext cx="148230" cy="81742"/>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9" name="Rectangle 108">
                  <a:extLst>
                    <a:ext uri="{FF2B5EF4-FFF2-40B4-BE49-F238E27FC236}">
                      <a16:creationId xmlns:a16="http://schemas.microsoft.com/office/drawing/2014/main" id="{EA06C0C4-D497-4584-81D8-84B64283BC52}"/>
                    </a:ext>
                  </a:extLst>
                </p:cNvPr>
                <p:cNvSpPr/>
                <p:nvPr/>
              </p:nvSpPr>
              <p:spPr>
                <a:xfrm>
                  <a:off x="8659539" y="2211993"/>
                  <a:ext cx="148230" cy="81742"/>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91" name="Straight Connector 90">
                <a:extLst>
                  <a:ext uri="{FF2B5EF4-FFF2-40B4-BE49-F238E27FC236}">
                    <a16:creationId xmlns:a16="http://schemas.microsoft.com/office/drawing/2014/main" id="{BDEB44BE-A9B8-488A-9217-AE8159519298}"/>
                  </a:ext>
                </a:extLst>
              </p:cNvPr>
              <p:cNvCxnSpPr>
                <a:cxnSpLocks/>
                <a:stCxn id="107" idx="3"/>
              </p:cNvCxnSpPr>
              <p:nvPr/>
            </p:nvCxnSpPr>
            <p:spPr>
              <a:xfrm>
                <a:off x="8807769" y="1985170"/>
                <a:ext cx="108380" cy="7833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58106FC7-85AC-42DE-8DFA-BA3C95300463}"/>
                  </a:ext>
                </a:extLst>
              </p:cNvPr>
              <p:cNvCxnSpPr>
                <a:cxnSpLocks/>
                <a:stCxn id="109" idx="3"/>
              </p:cNvCxnSpPr>
              <p:nvPr/>
            </p:nvCxnSpPr>
            <p:spPr>
              <a:xfrm flipV="1">
                <a:off x="8807769" y="2166455"/>
                <a:ext cx="108380" cy="8640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305BC177-D93D-44F6-954B-A45B83B2EBEC}"/>
                  </a:ext>
                </a:extLst>
              </p:cNvPr>
              <p:cNvCxnSpPr>
                <a:cxnSpLocks/>
                <a:stCxn id="108" idx="3"/>
              </p:cNvCxnSpPr>
              <p:nvPr/>
            </p:nvCxnSpPr>
            <p:spPr>
              <a:xfrm flipV="1">
                <a:off x="8808125" y="2118927"/>
                <a:ext cx="114442" cy="8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94" name="Group 93">
                <a:extLst>
                  <a:ext uri="{FF2B5EF4-FFF2-40B4-BE49-F238E27FC236}">
                    <a16:creationId xmlns:a16="http://schemas.microsoft.com/office/drawing/2014/main" id="{4E2BBBB1-5D57-4169-918A-0DE0AC0A2382}"/>
                  </a:ext>
                </a:extLst>
              </p:cNvPr>
              <p:cNvGrpSpPr/>
              <p:nvPr/>
            </p:nvGrpSpPr>
            <p:grpSpPr>
              <a:xfrm>
                <a:off x="9875199" y="2609342"/>
                <a:ext cx="310267" cy="408573"/>
                <a:chOff x="8594801" y="1915921"/>
                <a:chExt cx="310267" cy="408573"/>
              </a:xfrm>
            </p:grpSpPr>
            <p:sp>
              <p:nvSpPr>
                <p:cNvPr id="98" name="TextBox 97">
                  <a:extLst>
                    <a:ext uri="{FF2B5EF4-FFF2-40B4-BE49-F238E27FC236}">
                      <a16:creationId xmlns:a16="http://schemas.microsoft.com/office/drawing/2014/main" id="{E3042175-6EAB-42D5-AC6B-A3DE5FBEED83}"/>
                    </a:ext>
                  </a:extLst>
                </p:cNvPr>
                <p:cNvSpPr txBox="1"/>
                <p:nvPr/>
              </p:nvSpPr>
              <p:spPr>
                <a:xfrm>
                  <a:off x="8597010" y="1915921"/>
                  <a:ext cx="308057" cy="138498"/>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300" dirty="0">
                      <a:latin typeface="LM Roman 10" panose="00000500000000000000" pitchFamily="50" charset="0"/>
                    </a:rPr>
                    <a:t>Cut 4</a:t>
                  </a:r>
                </a:p>
              </p:txBody>
            </p:sp>
            <p:sp>
              <p:nvSpPr>
                <p:cNvPr id="99" name="TextBox 98">
                  <a:extLst>
                    <a:ext uri="{FF2B5EF4-FFF2-40B4-BE49-F238E27FC236}">
                      <a16:creationId xmlns:a16="http://schemas.microsoft.com/office/drawing/2014/main" id="{78318578-DBE4-423C-A9E4-682BB61676CD}"/>
                    </a:ext>
                  </a:extLst>
                </p:cNvPr>
                <p:cNvSpPr txBox="1"/>
                <p:nvPr/>
              </p:nvSpPr>
              <p:spPr>
                <a:xfrm>
                  <a:off x="8597011" y="2051209"/>
                  <a:ext cx="308057" cy="138498"/>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300" dirty="0">
                      <a:latin typeface="LM Roman 10" panose="00000500000000000000" pitchFamily="50" charset="0"/>
                    </a:rPr>
                    <a:t>Cut 5</a:t>
                  </a:r>
                </a:p>
              </p:txBody>
            </p:sp>
            <p:sp>
              <p:nvSpPr>
                <p:cNvPr id="100" name="TextBox 99">
                  <a:extLst>
                    <a:ext uri="{FF2B5EF4-FFF2-40B4-BE49-F238E27FC236}">
                      <a16:creationId xmlns:a16="http://schemas.microsoft.com/office/drawing/2014/main" id="{1CD774EA-5E5B-41EA-B962-4CDD7B384F36}"/>
                    </a:ext>
                  </a:extLst>
                </p:cNvPr>
                <p:cNvSpPr txBox="1"/>
                <p:nvPr/>
              </p:nvSpPr>
              <p:spPr>
                <a:xfrm>
                  <a:off x="8594801" y="2185996"/>
                  <a:ext cx="308057" cy="138498"/>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300" dirty="0">
                      <a:latin typeface="LM Roman 10" panose="00000500000000000000" pitchFamily="50" charset="0"/>
                    </a:rPr>
                    <a:t>Cut 6</a:t>
                  </a:r>
                </a:p>
              </p:txBody>
            </p:sp>
            <p:sp>
              <p:nvSpPr>
                <p:cNvPr id="101" name="Rectangle 100">
                  <a:extLst>
                    <a:ext uri="{FF2B5EF4-FFF2-40B4-BE49-F238E27FC236}">
                      <a16:creationId xmlns:a16="http://schemas.microsoft.com/office/drawing/2014/main" id="{564F2AB2-FDD3-4764-BC9D-50C4C0793550}"/>
                    </a:ext>
                  </a:extLst>
                </p:cNvPr>
                <p:cNvSpPr/>
                <p:nvPr/>
              </p:nvSpPr>
              <p:spPr>
                <a:xfrm>
                  <a:off x="8659539" y="1944299"/>
                  <a:ext cx="148230" cy="81742"/>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2" name="Rectangle 101">
                  <a:extLst>
                    <a:ext uri="{FF2B5EF4-FFF2-40B4-BE49-F238E27FC236}">
                      <a16:creationId xmlns:a16="http://schemas.microsoft.com/office/drawing/2014/main" id="{814E6A1C-A2AD-489B-8A9A-1CB1899234C6}"/>
                    </a:ext>
                  </a:extLst>
                </p:cNvPr>
                <p:cNvSpPr/>
                <p:nvPr/>
              </p:nvSpPr>
              <p:spPr>
                <a:xfrm>
                  <a:off x="8659895" y="2078881"/>
                  <a:ext cx="148230" cy="81742"/>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3" name="Rectangle 102">
                  <a:extLst>
                    <a:ext uri="{FF2B5EF4-FFF2-40B4-BE49-F238E27FC236}">
                      <a16:creationId xmlns:a16="http://schemas.microsoft.com/office/drawing/2014/main" id="{9AE0D4EC-2B9B-4D7A-A005-1CDA8E8F491D}"/>
                    </a:ext>
                  </a:extLst>
                </p:cNvPr>
                <p:cNvSpPr/>
                <p:nvPr/>
              </p:nvSpPr>
              <p:spPr>
                <a:xfrm>
                  <a:off x="8659539" y="2211993"/>
                  <a:ext cx="148230" cy="81742"/>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95" name="Straight Connector 94">
                <a:extLst>
                  <a:ext uri="{FF2B5EF4-FFF2-40B4-BE49-F238E27FC236}">
                    <a16:creationId xmlns:a16="http://schemas.microsoft.com/office/drawing/2014/main" id="{93055767-510A-4902-AD8B-C353CFDB9457}"/>
                  </a:ext>
                </a:extLst>
              </p:cNvPr>
              <p:cNvCxnSpPr>
                <a:cxnSpLocks/>
                <a:endCxn id="101" idx="1"/>
              </p:cNvCxnSpPr>
              <p:nvPr/>
            </p:nvCxnSpPr>
            <p:spPr>
              <a:xfrm flipV="1">
                <a:off x="9823710" y="2678591"/>
                <a:ext cx="116227" cy="8671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12C6E73C-CB81-4D9B-BCA9-3D7C59069F4B}"/>
                  </a:ext>
                </a:extLst>
              </p:cNvPr>
              <p:cNvCxnSpPr>
                <a:cxnSpLocks/>
                <a:endCxn id="103" idx="1"/>
              </p:cNvCxnSpPr>
              <p:nvPr/>
            </p:nvCxnSpPr>
            <p:spPr>
              <a:xfrm>
                <a:off x="9829347" y="2863073"/>
                <a:ext cx="110590" cy="8321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D5681219-5C60-4148-9F5E-0EB816E61B4C}"/>
                  </a:ext>
                </a:extLst>
              </p:cNvPr>
              <p:cNvCxnSpPr>
                <a:cxnSpLocks/>
                <a:endCxn id="102" idx="1"/>
              </p:cNvCxnSpPr>
              <p:nvPr/>
            </p:nvCxnSpPr>
            <p:spPr>
              <a:xfrm flipV="1">
                <a:off x="9827895" y="2813173"/>
                <a:ext cx="112398" cy="241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88" name="Picture 87">
              <a:extLst>
                <a:ext uri="{FF2B5EF4-FFF2-40B4-BE49-F238E27FC236}">
                  <a16:creationId xmlns:a16="http://schemas.microsoft.com/office/drawing/2014/main" id="{5F1384E9-4885-4684-9F3A-E8210A53F95B}"/>
                </a:ext>
              </a:extLst>
            </p:cNvPr>
            <p:cNvPicPr>
              <a:picLocks noChangeAspect="1"/>
            </p:cNvPicPr>
            <p:nvPr/>
          </p:nvPicPr>
          <p:blipFill>
            <a:blip r:embed="rId12"/>
            <a:stretch>
              <a:fillRect/>
            </a:stretch>
          </p:blipFill>
          <p:spPr>
            <a:xfrm>
              <a:off x="8663979" y="3027572"/>
              <a:ext cx="1378800" cy="739150"/>
            </a:xfrm>
            <a:prstGeom prst="rect">
              <a:avLst/>
            </a:prstGeom>
          </p:spPr>
        </p:pic>
      </p:grpSp>
    </p:spTree>
    <p:extLst>
      <p:ext uri="{BB962C8B-B14F-4D97-AF65-F5344CB8AC3E}">
        <p14:creationId xmlns:p14="http://schemas.microsoft.com/office/powerpoint/2010/main" val="12709242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4" name="Segnaposto numero diapositiva 3"/>
          <p:cNvSpPr>
            <a:spLocks noGrp="1"/>
          </p:cNvSpPr>
          <p:nvPr>
            <p:ph type="sldNum" sz="quarter" idx="12"/>
          </p:nvPr>
        </p:nvSpPr>
        <p:spPr/>
        <p:txBody>
          <a:bodyPr/>
          <a:lstStyle/>
          <a:p>
            <a:fld id="{D6C43D34-2C1C-48BE-A1E0-CFA9AC7FEC3F}" type="slidenum">
              <a:rPr lang="en-GB" smtClean="0"/>
              <a:t>3</a:t>
            </a:fld>
            <a:endParaRPr lang="en-GB" dirty="0"/>
          </a:p>
        </p:txBody>
      </p:sp>
      <p:sp>
        <p:nvSpPr>
          <p:cNvPr id="16" name="Titolo 1">
            <a:extLst>
              <a:ext uri="{FF2B5EF4-FFF2-40B4-BE49-F238E27FC236}">
                <a16:creationId xmlns:a16="http://schemas.microsoft.com/office/drawing/2014/main" id="{47E866D3-925E-4591-B936-E6F041AE55F5}"/>
              </a:ext>
            </a:extLst>
          </p:cNvPr>
          <p:cNvSpPr>
            <a:spLocks noGrp="1"/>
          </p:cNvSpPr>
          <p:nvPr>
            <p:ph type="title"/>
          </p:nvPr>
        </p:nvSpPr>
        <p:spPr>
          <a:xfrm>
            <a:off x="274559" y="208052"/>
            <a:ext cx="9292988" cy="386410"/>
          </a:xfrm>
        </p:spPr>
        <p:txBody>
          <a:bodyPr>
            <a:normAutofit fontScale="90000"/>
          </a:bodyPr>
          <a:lstStyle/>
          <a:p>
            <a:r>
              <a:rPr lang="en-GB" dirty="0">
                <a:latin typeface="LM Roman 10" panose="00000500000000000000" pitchFamily="50" charset="0"/>
              </a:rPr>
              <a:t>Definition of the problem</a:t>
            </a:r>
          </a:p>
        </p:txBody>
      </p:sp>
      <p:pic>
        <p:nvPicPr>
          <p:cNvPr id="17" name="Picture 20">
            <a:extLst>
              <a:ext uri="{FF2B5EF4-FFF2-40B4-BE49-F238E27FC236}">
                <a16:creationId xmlns:a16="http://schemas.microsoft.com/office/drawing/2014/main" id="{09CD9617-1FFC-42C0-8AC6-0C144B06009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67494" t="18594" r="4744" b="27969"/>
          <a:stretch>
            <a:fillRect/>
          </a:stretch>
        </p:blipFill>
        <p:spPr bwMode="auto">
          <a:xfrm>
            <a:off x="274559" y="1947518"/>
            <a:ext cx="2197011" cy="23778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Immagine 1">
            <a:extLst>
              <a:ext uri="{FF2B5EF4-FFF2-40B4-BE49-F238E27FC236}">
                <a16:creationId xmlns:a16="http://schemas.microsoft.com/office/drawing/2014/main" id="{11C3BA4A-CDF1-47CA-B358-03E547100984}"/>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l="29311" t="11758" r="19586" b="8398"/>
          <a:stretch>
            <a:fillRect/>
          </a:stretch>
        </p:blipFill>
        <p:spPr bwMode="auto">
          <a:xfrm>
            <a:off x="9343960" y="2209940"/>
            <a:ext cx="2095669" cy="18530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Immagine 19">
            <a:extLst>
              <a:ext uri="{FF2B5EF4-FFF2-40B4-BE49-F238E27FC236}">
                <a16:creationId xmlns:a16="http://schemas.microsoft.com/office/drawing/2014/main" id="{2B59EAD2-1863-4C95-B218-8A03CDB3EDB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18217" t="7597" r="28290" b="7610"/>
          <a:stretch>
            <a:fillRect/>
          </a:stretch>
        </p:blipFill>
        <p:spPr bwMode="auto">
          <a:xfrm>
            <a:off x="6518733" y="1939708"/>
            <a:ext cx="2455711" cy="238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1">
            <a:extLst>
              <a:ext uri="{FF2B5EF4-FFF2-40B4-BE49-F238E27FC236}">
                <a16:creationId xmlns:a16="http://schemas.microsoft.com/office/drawing/2014/main" id="{7F77EE1F-953B-48CB-899A-6C971C0916B0}"/>
              </a:ext>
            </a:extLst>
          </p:cNvPr>
          <p:cNvSpPr txBox="1"/>
          <p:nvPr/>
        </p:nvSpPr>
        <p:spPr>
          <a:xfrm>
            <a:off x="274559" y="817149"/>
            <a:ext cx="10248255" cy="369332"/>
          </a:xfrm>
          <a:prstGeom prst="rect">
            <a:avLst/>
          </a:prstGeom>
          <a:noFill/>
        </p:spPr>
        <p:txBody>
          <a:bodyPr wrap="none" rtlCol="0">
            <a:spAutoFit/>
          </a:bodyPr>
          <a:lstStyle/>
          <a:p>
            <a:pPr>
              <a:spcBef>
                <a:spcPct val="0"/>
              </a:spcBef>
            </a:pPr>
            <a:r>
              <a:rPr lang="en-US" dirty="0">
                <a:latin typeface="LM Roman 10" panose="00000500000000000000" pitchFamily="50" charset="0"/>
              </a:rPr>
              <a:t>INFLUENCE OF MASONRY INFILL WALLS ON SEISMIC RESPONSE OF RC STRUCTURES</a:t>
            </a:r>
          </a:p>
        </p:txBody>
      </p:sp>
      <p:sp>
        <p:nvSpPr>
          <p:cNvPr id="21" name="TextBox 20">
            <a:extLst>
              <a:ext uri="{FF2B5EF4-FFF2-40B4-BE49-F238E27FC236}">
                <a16:creationId xmlns:a16="http://schemas.microsoft.com/office/drawing/2014/main" id="{AF68D15B-41AC-49E3-B79D-4A23DD3F4F4C}"/>
              </a:ext>
            </a:extLst>
          </p:cNvPr>
          <p:cNvSpPr txBox="1"/>
          <p:nvPr/>
        </p:nvSpPr>
        <p:spPr>
          <a:xfrm>
            <a:off x="6680832" y="1356187"/>
            <a:ext cx="4425250" cy="369332"/>
          </a:xfrm>
          <a:prstGeom prst="rect">
            <a:avLst/>
          </a:prstGeom>
          <a:noFill/>
        </p:spPr>
        <p:txBody>
          <a:bodyPr wrap="none" rtlCol="0">
            <a:spAutoFit/>
          </a:bodyPr>
          <a:lstStyle/>
          <a:p>
            <a:pPr eaLnBrk="1" hangingPunct="1">
              <a:spcBef>
                <a:spcPct val="0"/>
              </a:spcBef>
              <a:buFontTx/>
              <a:buNone/>
            </a:pPr>
            <a:r>
              <a:rPr lang="it-IT" altLang="it-IT" sz="1800" b="1" dirty="0">
                <a:solidFill>
                  <a:srgbClr val="FF0000"/>
                </a:solidFill>
                <a:latin typeface="LM Roman 10" panose="00000500000000000000" pitchFamily="50" charset="0"/>
              </a:rPr>
              <a:t>LOCAL </a:t>
            </a:r>
            <a:r>
              <a:rPr lang="it-IT" altLang="it-IT" sz="1800" b="1" dirty="0">
                <a:latin typeface="LM Roman 10" panose="00000500000000000000" pitchFamily="50" charset="0"/>
              </a:rPr>
              <a:t>INTERACTION EFFECTS</a:t>
            </a:r>
          </a:p>
        </p:txBody>
      </p:sp>
      <p:grpSp>
        <p:nvGrpSpPr>
          <p:cNvPr id="3" name="Group 2">
            <a:extLst>
              <a:ext uri="{FF2B5EF4-FFF2-40B4-BE49-F238E27FC236}">
                <a16:creationId xmlns:a16="http://schemas.microsoft.com/office/drawing/2014/main" id="{F8AC9ECB-6C2E-431F-BEA3-322C8A0C927C}"/>
              </a:ext>
            </a:extLst>
          </p:cNvPr>
          <p:cNvGrpSpPr/>
          <p:nvPr/>
        </p:nvGrpSpPr>
        <p:grpSpPr>
          <a:xfrm>
            <a:off x="2779707" y="2113030"/>
            <a:ext cx="3658729" cy="2126878"/>
            <a:chOff x="2779707" y="2113030"/>
            <a:chExt cx="3658729" cy="2126878"/>
          </a:xfrm>
        </p:grpSpPr>
        <p:sp>
          <p:nvSpPr>
            <p:cNvPr id="13" name="TextBox 12">
              <a:extLst>
                <a:ext uri="{FF2B5EF4-FFF2-40B4-BE49-F238E27FC236}">
                  <a16:creationId xmlns:a16="http://schemas.microsoft.com/office/drawing/2014/main" id="{AA5E0B19-67E0-4804-A4EE-F38A1B625160}"/>
                </a:ext>
              </a:extLst>
            </p:cNvPr>
            <p:cNvSpPr txBox="1"/>
            <p:nvPr/>
          </p:nvSpPr>
          <p:spPr>
            <a:xfrm>
              <a:off x="2779707" y="2113030"/>
              <a:ext cx="3658729" cy="1200329"/>
            </a:xfrm>
            <a:prstGeom prst="rect">
              <a:avLst/>
            </a:prstGeom>
            <a:noFill/>
          </p:spPr>
          <p:txBody>
            <a:bodyPr wrap="square" rtlCol="0">
              <a:spAutoFit/>
            </a:bodyPr>
            <a:lstStyle/>
            <a:p>
              <a:r>
                <a:rPr lang="en-US" dirty="0">
                  <a:solidFill>
                    <a:srgbClr val="00B050"/>
                  </a:solidFill>
                  <a:latin typeface="LM Roman 10" panose="00000500000000000000" pitchFamily="50" charset="0"/>
                </a:rPr>
                <a:t>BENEFICIAL</a:t>
              </a:r>
            </a:p>
            <a:p>
              <a:pPr marL="285750" indent="-285750">
                <a:buFont typeface="Wingdings" panose="05000000000000000000" pitchFamily="2" charset="2"/>
                <a:buChar char="§"/>
              </a:pPr>
              <a:r>
                <a:rPr lang="en-US" dirty="0">
                  <a:latin typeface="LM Roman 10" panose="00000500000000000000" pitchFamily="50" charset="0"/>
                </a:rPr>
                <a:t>Increment in stiffness</a:t>
              </a:r>
            </a:p>
            <a:p>
              <a:pPr marL="285750" indent="-285750">
                <a:buFont typeface="Wingdings" panose="05000000000000000000" pitchFamily="2" charset="2"/>
                <a:buChar char="§"/>
              </a:pPr>
              <a:r>
                <a:rPr lang="en-US" dirty="0">
                  <a:latin typeface="LM Roman 10" panose="00000500000000000000" pitchFamily="50" charset="0"/>
                </a:rPr>
                <a:t>Improvement of bearing capacity</a:t>
              </a:r>
            </a:p>
          </p:txBody>
        </p:sp>
        <p:sp>
          <p:nvSpPr>
            <p:cNvPr id="23" name="TextBox 22">
              <a:extLst>
                <a:ext uri="{FF2B5EF4-FFF2-40B4-BE49-F238E27FC236}">
                  <a16:creationId xmlns:a16="http://schemas.microsoft.com/office/drawing/2014/main" id="{929051A4-894B-4623-A7B8-2D37D613D13B}"/>
                </a:ext>
              </a:extLst>
            </p:cNvPr>
            <p:cNvSpPr txBox="1"/>
            <p:nvPr/>
          </p:nvSpPr>
          <p:spPr>
            <a:xfrm>
              <a:off x="2779707" y="3316578"/>
              <a:ext cx="3486612" cy="923330"/>
            </a:xfrm>
            <a:prstGeom prst="rect">
              <a:avLst/>
            </a:prstGeom>
            <a:noFill/>
          </p:spPr>
          <p:txBody>
            <a:bodyPr wrap="square" rtlCol="0">
              <a:spAutoFit/>
            </a:bodyPr>
            <a:lstStyle/>
            <a:p>
              <a:r>
                <a:rPr lang="en-US" dirty="0">
                  <a:solidFill>
                    <a:srgbClr val="FF0000"/>
                  </a:solidFill>
                  <a:latin typeface="LM Roman 10" panose="00000500000000000000" pitchFamily="50" charset="0"/>
                </a:rPr>
                <a:t>ADVERSE</a:t>
              </a:r>
            </a:p>
            <a:p>
              <a:pPr marL="285750" indent="-285750">
                <a:buFont typeface="Wingdings" panose="05000000000000000000" pitchFamily="2" charset="2"/>
                <a:buChar char="§"/>
              </a:pPr>
              <a:r>
                <a:rPr lang="en-US" dirty="0">
                  <a:latin typeface="LM Roman 10" panose="00000500000000000000" pitchFamily="50" charset="0"/>
                </a:rPr>
                <a:t>Torsional effects</a:t>
              </a:r>
            </a:p>
            <a:p>
              <a:pPr marL="285750" indent="-285750">
                <a:buFont typeface="Wingdings" panose="05000000000000000000" pitchFamily="2" charset="2"/>
                <a:buChar char="§"/>
              </a:pPr>
              <a:r>
                <a:rPr lang="en-US" dirty="0">
                  <a:latin typeface="LM Roman 10" panose="00000500000000000000" pitchFamily="50" charset="0"/>
                </a:rPr>
                <a:t>Soft storey mechanism</a:t>
              </a:r>
            </a:p>
          </p:txBody>
        </p:sp>
      </p:grpSp>
      <p:sp>
        <p:nvSpPr>
          <p:cNvPr id="24" name="TextBox 23">
            <a:extLst>
              <a:ext uri="{FF2B5EF4-FFF2-40B4-BE49-F238E27FC236}">
                <a16:creationId xmlns:a16="http://schemas.microsoft.com/office/drawing/2014/main" id="{7634A5B6-8104-4E2C-99AB-1E12A36AD940}"/>
              </a:ext>
            </a:extLst>
          </p:cNvPr>
          <p:cNvSpPr txBox="1"/>
          <p:nvPr/>
        </p:nvSpPr>
        <p:spPr>
          <a:xfrm>
            <a:off x="880735" y="1356187"/>
            <a:ext cx="4630435" cy="369332"/>
          </a:xfrm>
          <a:prstGeom prst="rect">
            <a:avLst/>
          </a:prstGeom>
          <a:noFill/>
        </p:spPr>
        <p:txBody>
          <a:bodyPr wrap="none" rtlCol="0">
            <a:spAutoFit/>
          </a:bodyPr>
          <a:lstStyle/>
          <a:p>
            <a:pPr>
              <a:spcBef>
                <a:spcPct val="0"/>
              </a:spcBef>
            </a:pPr>
            <a:r>
              <a:rPr lang="it-IT" altLang="it-IT" sz="1800" b="1" dirty="0">
                <a:solidFill>
                  <a:srgbClr val="FF0000"/>
                </a:solidFill>
                <a:latin typeface="LM Roman 10" panose="00000500000000000000" pitchFamily="50" charset="0"/>
              </a:rPr>
              <a:t>GLOBAL</a:t>
            </a:r>
            <a:r>
              <a:rPr lang="it-IT" altLang="it-IT" sz="1800" b="1" dirty="0">
                <a:latin typeface="LM Roman 10" panose="00000500000000000000" pitchFamily="50" charset="0"/>
              </a:rPr>
              <a:t> INTERACTION EFFECTS</a:t>
            </a:r>
          </a:p>
        </p:txBody>
      </p:sp>
      <p:pic>
        <p:nvPicPr>
          <p:cNvPr id="25" name="Picture 47">
            <a:extLst>
              <a:ext uri="{FF2B5EF4-FFF2-40B4-BE49-F238E27FC236}">
                <a16:creationId xmlns:a16="http://schemas.microsoft.com/office/drawing/2014/main" id="{1AB802BE-74EC-4FA1-BA4C-B50793EC727E}"/>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l="37305" t="33195" r="35666" b="19028"/>
          <a:stretch>
            <a:fillRect/>
          </a:stretch>
        </p:blipFill>
        <p:spPr bwMode="auto">
          <a:xfrm>
            <a:off x="6557718" y="4991435"/>
            <a:ext cx="1653125" cy="1620000"/>
          </a:xfrm>
          <a:prstGeom prst="rect">
            <a:avLst/>
          </a:prstGeom>
          <a:noFill/>
          <a:ln>
            <a:noFill/>
          </a:ln>
          <a:effectLst/>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pic>
        <p:nvPicPr>
          <p:cNvPr id="26" name="Picture 3" descr="Immagine 018">
            <a:extLst>
              <a:ext uri="{FF2B5EF4-FFF2-40B4-BE49-F238E27FC236}">
                <a16:creationId xmlns:a16="http://schemas.microsoft.com/office/drawing/2014/main" id="{41D4CFDE-10FA-4F10-A871-38649416AB6D}"/>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394998" y="4991435"/>
            <a:ext cx="1587202" cy="16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Immagine 2">
            <a:extLst>
              <a:ext uri="{FF2B5EF4-FFF2-40B4-BE49-F238E27FC236}">
                <a16:creationId xmlns:a16="http://schemas.microsoft.com/office/drawing/2014/main" id="{DABBDA9E-0413-44CA-BEEA-AF8C981F7DA4}"/>
              </a:ext>
            </a:extLst>
          </p:cNvPr>
          <p:cNvPicPr>
            <a:picLocks noChangeAspect="1"/>
          </p:cNvPicPr>
          <p:nvPr/>
        </p:nvPicPr>
        <p:blipFill rotWithShape="1">
          <a:blip r:embed="rId10"/>
          <a:srcRect l="51073" t="27616" r="16965" b="16599"/>
          <a:stretch/>
        </p:blipFill>
        <p:spPr>
          <a:xfrm>
            <a:off x="10166355" y="4991435"/>
            <a:ext cx="1650137" cy="1620000"/>
          </a:xfrm>
          <a:prstGeom prst="rect">
            <a:avLst/>
          </a:prstGeom>
        </p:spPr>
      </p:pic>
      <p:sp>
        <p:nvSpPr>
          <p:cNvPr id="31" name="TextBox 30">
            <a:extLst>
              <a:ext uri="{FF2B5EF4-FFF2-40B4-BE49-F238E27FC236}">
                <a16:creationId xmlns:a16="http://schemas.microsoft.com/office/drawing/2014/main" id="{E1D83AC7-E699-4B6C-B737-131B1502DA35}"/>
              </a:ext>
            </a:extLst>
          </p:cNvPr>
          <p:cNvSpPr txBox="1"/>
          <p:nvPr/>
        </p:nvSpPr>
        <p:spPr>
          <a:xfrm>
            <a:off x="6438436" y="4443605"/>
            <a:ext cx="5626185" cy="369332"/>
          </a:xfrm>
          <a:prstGeom prst="rect">
            <a:avLst/>
          </a:prstGeom>
          <a:noFill/>
        </p:spPr>
        <p:txBody>
          <a:bodyPr wrap="square" rtlCol="0">
            <a:spAutoFit/>
          </a:bodyPr>
          <a:lstStyle/>
          <a:p>
            <a:r>
              <a:rPr lang="en-US" dirty="0">
                <a:solidFill>
                  <a:srgbClr val="FF0000"/>
                </a:solidFill>
                <a:latin typeface="LM Roman 10" panose="00000500000000000000" pitchFamily="50" charset="0"/>
              </a:rPr>
              <a:t>ADVERSE </a:t>
            </a:r>
            <a:r>
              <a:rPr lang="en-US" dirty="0">
                <a:latin typeface="LM Roman 10" panose="00000500000000000000" pitchFamily="50" charset="0"/>
              </a:rPr>
              <a:t>(transverse reinforcement is not sufficient)</a:t>
            </a:r>
          </a:p>
        </p:txBody>
      </p:sp>
      <p:pic>
        <p:nvPicPr>
          <p:cNvPr id="35" name="Immagine 3">
            <a:extLst>
              <a:ext uri="{FF2B5EF4-FFF2-40B4-BE49-F238E27FC236}">
                <a16:creationId xmlns:a16="http://schemas.microsoft.com/office/drawing/2014/main" id="{2562E10A-E9F6-4E8D-BDC1-69802DEBBC11}"/>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l="19145" t="28088" r="55203" b="32587"/>
          <a:stretch>
            <a:fillRect/>
          </a:stretch>
        </p:blipFill>
        <p:spPr bwMode="auto">
          <a:xfrm>
            <a:off x="2281960" y="4991435"/>
            <a:ext cx="1882703" cy="16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Immagine 2">
            <a:extLst>
              <a:ext uri="{FF2B5EF4-FFF2-40B4-BE49-F238E27FC236}">
                <a16:creationId xmlns:a16="http://schemas.microsoft.com/office/drawing/2014/main" id="{8AB0DF9F-8EB1-42D5-BA4C-3BAD1DF0B96D}"/>
              </a:ext>
            </a:extLst>
          </p:cNvPr>
          <p:cNvPicPr>
            <a:picLocks noChangeAspect="1" noChangeArrowheads="1"/>
          </p:cNvPicPr>
          <p:nvPr/>
        </p:nvPicPr>
        <p:blipFill rotWithShape="1">
          <a:blip r:embed="rId12" cstate="print">
            <a:extLst>
              <a:ext uri="{28A0092B-C50C-407E-A947-70E740481C1C}">
                <a14:useLocalDpi xmlns:a14="http://schemas.microsoft.com/office/drawing/2010/main" val="0"/>
              </a:ext>
            </a:extLst>
          </a:blip>
          <a:srcRect l="21933" t="12556" r="36583" b="14742"/>
          <a:stretch/>
        </p:blipFill>
        <p:spPr bwMode="auto">
          <a:xfrm>
            <a:off x="4345396" y="4991435"/>
            <a:ext cx="1750604" cy="16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Immagine 31">
            <a:extLst>
              <a:ext uri="{FF2B5EF4-FFF2-40B4-BE49-F238E27FC236}">
                <a16:creationId xmlns:a16="http://schemas.microsoft.com/office/drawing/2014/main" id="{76A8C1F3-2E34-40B5-B24B-8852ECB98B26}"/>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l="26588" t="31776" r="46233" b="10713"/>
          <a:stretch>
            <a:fillRect/>
          </a:stretch>
        </p:blipFill>
        <p:spPr bwMode="auto">
          <a:xfrm>
            <a:off x="375508" y="4991435"/>
            <a:ext cx="1728078" cy="16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59476558"/>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4" name="Segnaposto numero diapositiva 3"/>
          <p:cNvSpPr>
            <a:spLocks noGrp="1"/>
          </p:cNvSpPr>
          <p:nvPr>
            <p:ph type="sldNum" sz="quarter" idx="12"/>
          </p:nvPr>
        </p:nvSpPr>
        <p:spPr/>
        <p:txBody>
          <a:bodyPr/>
          <a:lstStyle/>
          <a:p>
            <a:fld id="{D6C43D34-2C1C-48BE-A1E0-CFA9AC7FEC3F}" type="slidenum">
              <a:rPr lang="en-GB" smtClean="0"/>
              <a:t>4</a:t>
            </a:fld>
            <a:endParaRPr lang="en-GB" dirty="0"/>
          </a:p>
        </p:txBody>
      </p:sp>
      <p:sp>
        <p:nvSpPr>
          <p:cNvPr id="16" name="Titolo 1">
            <a:extLst>
              <a:ext uri="{FF2B5EF4-FFF2-40B4-BE49-F238E27FC236}">
                <a16:creationId xmlns:a16="http://schemas.microsoft.com/office/drawing/2014/main" id="{47E866D3-925E-4591-B936-E6F041AE55F5}"/>
              </a:ext>
            </a:extLst>
          </p:cNvPr>
          <p:cNvSpPr>
            <a:spLocks noGrp="1"/>
          </p:cNvSpPr>
          <p:nvPr>
            <p:ph type="title"/>
          </p:nvPr>
        </p:nvSpPr>
        <p:spPr>
          <a:xfrm>
            <a:off x="274559" y="208052"/>
            <a:ext cx="9292988" cy="386410"/>
          </a:xfrm>
        </p:spPr>
        <p:txBody>
          <a:bodyPr>
            <a:normAutofit fontScale="90000"/>
          </a:bodyPr>
          <a:lstStyle/>
          <a:p>
            <a:r>
              <a:rPr lang="en-GB" dirty="0">
                <a:latin typeface="LM Roman 10" panose="00000500000000000000" pitchFamily="50" charset="0"/>
              </a:rPr>
              <a:t>Definition of the problem</a:t>
            </a:r>
          </a:p>
        </p:txBody>
      </p:sp>
      <p:sp>
        <p:nvSpPr>
          <p:cNvPr id="12" name="TextBox 11">
            <a:extLst>
              <a:ext uri="{FF2B5EF4-FFF2-40B4-BE49-F238E27FC236}">
                <a16:creationId xmlns:a16="http://schemas.microsoft.com/office/drawing/2014/main" id="{7F77EE1F-953B-48CB-899A-6C971C0916B0}"/>
              </a:ext>
            </a:extLst>
          </p:cNvPr>
          <p:cNvSpPr txBox="1"/>
          <p:nvPr/>
        </p:nvSpPr>
        <p:spPr>
          <a:xfrm>
            <a:off x="274559" y="817149"/>
            <a:ext cx="10248255" cy="369332"/>
          </a:xfrm>
          <a:prstGeom prst="rect">
            <a:avLst/>
          </a:prstGeom>
          <a:noFill/>
        </p:spPr>
        <p:txBody>
          <a:bodyPr wrap="none" rtlCol="0">
            <a:spAutoFit/>
          </a:bodyPr>
          <a:lstStyle/>
          <a:p>
            <a:pPr>
              <a:spcBef>
                <a:spcPct val="0"/>
              </a:spcBef>
            </a:pPr>
            <a:r>
              <a:rPr lang="en-US" dirty="0">
                <a:latin typeface="LM Roman 10" panose="00000500000000000000" pitchFamily="50" charset="0"/>
              </a:rPr>
              <a:t>INFLUENCE OF MASONRY INFILL WALLS ON SEISMIC RESPONSE OF RC STRUCTURES</a:t>
            </a:r>
          </a:p>
        </p:txBody>
      </p:sp>
      <p:sp>
        <p:nvSpPr>
          <p:cNvPr id="20" name="TextBox 19">
            <a:extLst>
              <a:ext uri="{FF2B5EF4-FFF2-40B4-BE49-F238E27FC236}">
                <a16:creationId xmlns:a16="http://schemas.microsoft.com/office/drawing/2014/main" id="{70963A62-6E1C-494F-95D7-AC0ABA1F46B9}"/>
              </a:ext>
            </a:extLst>
          </p:cNvPr>
          <p:cNvSpPr txBox="1"/>
          <p:nvPr/>
        </p:nvSpPr>
        <p:spPr>
          <a:xfrm>
            <a:off x="6730277" y="1406349"/>
            <a:ext cx="5101110" cy="707886"/>
          </a:xfrm>
          <a:prstGeom prst="rect">
            <a:avLst/>
          </a:prstGeom>
          <a:noFill/>
        </p:spPr>
        <p:txBody>
          <a:bodyPr wrap="square" rtlCol="0">
            <a:spAutoFit/>
          </a:bodyPr>
          <a:lstStyle/>
          <a:p>
            <a:pPr algn="ctr" eaLnBrk="1" hangingPunct="1">
              <a:spcBef>
                <a:spcPct val="0"/>
              </a:spcBef>
              <a:buFontTx/>
              <a:buNone/>
            </a:pPr>
            <a:r>
              <a:rPr lang="it-IT" altLang="it-IT" b="1" dirty="0">
                <a:solidFill>
                  <a:srgbClr val="FF0000"/>
                </a:solidFill>
                <a:latin typeface="LM Roman 10" panose="00000500000000000000" pitchFamily="50" charset="0"/>
              </a:rPr>
              <a:t>MICRO-MODEL</a:t>
            </a:r>
            <a:endParaRPr lang="it-IT" altLang="it-IT" sz="1800" b="1" dirty="0">
              <a:solidFill>
                <a:srgbClr val="FF0000"/>
              </a:solidFill>
              <a:latin typeface="LM Roman 10" panose="00000500000000000000" pitchFamily="50" charset="0"/>
            </a:endParaRPr>
          </a:p>
          <a:p>
            <a:pPr algn="ctr" eaLnBrk="1" hangingPunct="1">
              <a:spcBef>
                <a:spcPct val="0"/>
              </a:spcBef>
              <a:buFontTx/>
              <a:buNone/>
            </a:pPr>
            <a:endParaRPr lang="it-IT" altLang="it-IT" sz="300" b="1" dirty="0">
              <a:solidFill>
                <a:srgbClr val="FF0000"/>
              </a:solidFill>
              <a:latin typeface="LM Roman 10" panose="00000500000000000000" pitchFamily="50" charset="0"/>
            </a:endParaRPr>
          </a:p>
          <a:p>
            <a:pPr algn="ctr" eaLnBrk="1" hangingPunct="1">
              <a:spcBef>
                <a:spcPct val="0"/>
              </a:spcBef>
              <a:buFontTx/>
              <a:buNone/>
            </a:pPr>
            <a:r>
              <a:rPr lang="it-IT" altLang="it-IT" b="1" dirty="0">
                <a:latin typeface="LM Roman 10" panose="00000500000000000000" pitchFamily="50" charset="0"/>
              </a:rPr>
              <a:t>2D FEM</a:t>
            </a:r>
            <a:r>
              <a:rPr lang="it-IT" altLang="it-IT" sz="1800" b="1" dirty="0">
                <a:latin typeface="LM Roman 10" panose="00000500000000000000" pitchFamily="50" charset="0"/>
              </a:rPr>
              <a:t> modelling of the frame and infill</a:t>
            </a:r>
          </a:p>
        </p:txBody>
      </p:sp>
      <p:grpSp>
        <p:nvGrpSpPr>
          <p:cNvPr id="2" name="Group 1">
            <a:extLst>
              <a:ext uri="{FF2B5EF4-FFF2-40B4-BE49-F238E27FC236}">
                <a16:creationId xmlns:a16="http://schemas.microsoft.com/office/drawing/2014/main" id="{A5BDEABE-87E5-4AEB-AC95-84320DCCC543}"/>
              </a:ext>
            </a:extLst>
          </p:cNvPr>
          <p:cNvGrpSpPr>
            <a:grpSpLocks noChangeAspect="1"/>
          </p:cNvGrpSpPr>
          <p:nvPr/>
        </p:nvGrpSpPr>
        <p:grpSpPr>
          <a:xfrm>
            <a:off x="467519" y="2830134"/>
            <a:ext cx="1797440" cy="1800000"/>
            <a:chOff x="5337176" y="4119563"/>
            <a:chExt cx="1674813" cy="1439862"/>
          </a:xfrm>
        </p:grpSpPr>
        <p:sp>
          <p:nvSpPr>
            <p:cNvPr id="30" name="Rettangolo 34">
              <a:extLst>
                <a:ext uri="{FF2B5EF4-FFF2-40B4-BE49-F238E27FC236}">
                  <a16:creationId xmlns:a16="http://schemas.microsoft.com/office/drawing/2014/main" id="{E1D09AB6-DACB-47B2-BE14-53448D75654C}"/>
                </a:ext>
              </a:extLst>
            </p:cNvPr>
            <p:cNvSpPr/>
            <p:nvPr/>
          </p:nvSpPr>
          <p:spPr>
            <a:xfrm>
              <a:off x="5337176" y="4119563"/>
              <a:ext cx="1674813" cy="1439862"/>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it-IT"/>
            </a:p>
          </p:txBody>
        </p:sp>
        <p:sp>
          <p:nvSpPr>
            <p:cNvPr id="32" name="Ovale 37">
              <a:extLst>
                <a:ext uri="{FF2B5EF4-FFF2-40B4-BE49-F238E27FC236}">
                  <a16:creationId xmlns:a16="http://schemas.microsoft.com/office/drawing/2014/main" id="{A0D23DC3-474C-4737-84AF-33819DA0DE34}"/>
                </a:ext>
              </a:extLst>
            </p:cNvPr>
            <p:cNvSpPr/>
            <p:nvPr/>
          </p:nvSpPr>
          <p:spPr>
            <a:xfrm flipH="1" flipV="1">
              <a:off x="5356226" y="4149726"/>
              <a:ext cx="125413" cy="112713"/>
            </a:xfrm>
            <a:prstGeom prst="ellipse">
              <a:avLst/>
            </a:prstGeom>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cxnSp>
          <p:nvCxnSpPr>
            <p:cNvPr id="34" name="Connettore 1 38">
              <a:extLst>
                <a:ext uri="{FF2B5EF4-FFF2-40B4-BE49-F238E27FC236}">
                  <a16:creationId xmlns:a16="http://schemas.microsoft.com/office/drawing/2014/main" id="{B2EA3497-9FE4-42D6-AE60-6B15B0308BE5}"/>
                </a:ext>
              </a:extLst>
            </p:cNvPr>
            <p:cNvCxnSpPr/>
            <p:nvPr/>
          </p:nvCxnSpPr>
          <p:spPr>
            <a:xfrm>
              <a:off x="5446713" y="4248150"/>
              <a:ext cx="1454150" cy="1214438"/>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37" name="Ovale 39">
              <a:extLst>
                <a:ext uri="{FF2B5EF4-FFF2-40B4-BE49-F238E27FC236}">
                  <a16:creationId xmlns:a16="http://schemas.microsoft.com/office/drawing/2014/main" id="{4FF98294-74C6-40A2-B008-B7D99A5CA217}"/>
                </a:ext>
              </a:extLst>
            </p:cNvPr>
            <p:cNvSpPr/>
            <p:nvPr/>
          </p:nvSpPr>
          <p:spPr>
            <a:xfrm flipH="1" flipV="1">
              <a:off x="6850063" y="5414963"/>
              <a:ext cx="146050" cy="133350"/>
            </a:xfrm>
            <a:prstGeom prst="ellipse">
              <a:avLst/>
            </a:prstGeom>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dirty="0"/>
            </a:p>
          </p:txBody>
        </p:sp>
      </p:grpSp>
      <p:grpSp>
        <p:nvGrpSpPr>
          <p:cNvPr id="5" name="Group 4">
            <a:extLst>
              <a:ext uri="{FF2B5EF4-FFF2-40B4-BE49-F238E27FC236}">
                <a16:creationId xmlns:a16="http://schemas.microsoft.com/office/drawing/2014/main" id="{D6E97C37-3432-424C-85A1-4BA7948D9F5D}"/>
              </a:ext>
            </a:extLst>
          </p:cNvPr>
          <p:cNvGrpSpPr>
            <a:grpSpLocks noChangeAspect="1"/>
          </p:cNvGrpSpPr>
          <p:nvPr/>
        </p:nvGrpSpPr>
        <p:grpSpPr>
          <a:xfrm>
            <a:off x="6459444" y="2830134"/>
            <a:ext cx="1830458" cy="1800000"/>
            <a:chOff x="8323263" y="3860800"/>
            <a:chExt cx="1908176" cy="1876425"/>
          </a:xfrm>
        </p:grpSpPr>
        <p:sp>
          <p:nvSpPr>
            <p:cNvPr id="38" name="Rettangolo 48">
              <a:extLst>
                <a:ext uri="{FF2B5EF4-FFF2-40B4-BE49-F238E27FC236}">
                  <a16:creationId xmlns:a16="http://schemas.microsoft.com/office/drawing/2014/main" id="{486FDDCE-05AA-46DB-9A45-13D2CA038D3A}"/>
                </a:ext>
              </a:extLst>
            </p:cNvPr>
            <p:cNvSpPr/>
            <p:nvPr/>
          </p:nvSpPr>
          <p:spPr>
            <a:xfrm>
              <a:off x="8509001" y="4113213"/>
              <a:ext cx="1508125" cy="1403350"/>
            </a:xfrm>
            <a:prstGeom prst="rect">
              <a:avLst/>
            </a:prstGeom>
            <a:solidFill>
              <a:srgbClr val="C00000">
                <a:alpha val="57000"/>
              </a:srgb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cxnSp>
          <p:nvCxnSpPr>
            <p:cNvPr id="39" name="Connettore 1 59">
              <a:extLst>
                <a:ext uri="{FF2B5EF4-FFF2-40B4-BE49-F238E27FC236}">
                  <a16:creationId xmlns:a16="http://schemas.microsoft.com/office/drawing/2014/main" id="{8B7B72B3-505E-4F7A-A2BD-03E5481B7403}"/>
                </a:ext>
              </a:extLst>
            </p:cNvPr>
            <p:cNvCxnSpPr/>
            <p:nvPr/>
          </p:nvCxnSpPr>
          <p:spPr>
            <a:xfrm>
              <a:off x="8323264" y="4219575"/>
              <a:ext cx="1908175"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sp>
          <p:nvSpPr>
            <p:cNvPr id="40" name="Rettangolo 60">
              <a:extLst>
                <a:ext uri="{FF2B5EF4-FFF2-40B4-BE49-F238E27FC236}">
                  <a16:creationId xmlns:a16="http://schemas.microsoft.com/office/drawing/2014/main" id="{78ED30A7-5FF5-40D1-9A56-0180676A0289}"/>
                </a:ext>
              </a:extLst>
            </p:cNvPr>
            <p:cNvSpPr/>
            <p:nvPr/>
          </p:nvSpPr>
          <p:spPr>
            <a:xfrm>
              <a:off x="8323264" y="3870326"/>
              <a:ext cx="1908175" cy="1863725"/>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cxnSp>
          <p:nvCxnSpPr>
            <p:cNvPr id="41" name="Connettore 1 62">
              <a:extLst>
                <a:ext uri="{FF2B5EF4-FFF2-40B4-BE49-F238E27FC236}">
                  <a16:creationId xmlns:a16="http://schemas.microsoft.com/office/drawing/2014/main" id="{0C49B6DC-87A7-4B18-9CF8-CFCFC8EA8E25}"/>
                </a:ext>
              </a:extLst>
            </p:cNvPr>
            <p:cNvCxnSpPr/>
            <p:nvPr/>
          </p:nvCxnSpPr>
          <p:spPr>
            <a:xfrm>
              <a:off x="8323264" y="4365625"/>
              <a:ext cx="1908175"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2" name="Connettore 1 63">
              <a:extLst>
                <a:ext uri="{FF2B5EF4-FFF2-40B4-BE49-F238E27FC236}">
                  <a16:creationId xmlns:a16="http://schemas.microsoft.com/office/drawing/2014/main" id="{9A674775-231E-4B1A-8DA4-222B634CC31B}"/>
                </a:ext>
              </a:extLst>
            </p:cNvPr>
            <p:cNvCxnSpPr/>
            <p:nvPr/>
          </p:nvCxnSpPr>
          <p:spPr>
            <a:xfrm>
              <a:off x="8323264" y="4518025"/>
              <a:ext cx="1908175"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3" name="Connettore 1 64">
              <a:extLst>
                <a:ext uri="{FF2B5EF4-FFF2-40B4-BE49-F238E27FC236}">
                  <a16:creationId xmlns:a16="http://schemas.microsoft.com/office/drawing/2014/main" id="{F2F0AE6A-7010-4F69-9A5B-5EEC6C02BDD3}"/>
                </a:ext>
              </a:extLst>
            </p:cNvPr>
            <p:cNvCxnSpPr/>
            <p:nvPr/>
          </p:nvCxnSpPr>
          <p:spPr>
            <a:xfrm>
              <a:off x="8323264" y="4670425"/>
              <a:ext cx="1908175"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4" name="Connettore 1 65">
              <a:extLst>
                <a:ext uri="{FF2B5EF4-FFF2-40B4-BE49-F238E27FC236}">
                  <a16:creationId xmlns:a16="http://schemas.microsoft.com/office/drawing/2014/main" id="{3FF60332-C77D-473F-84FB-32B8F0336D85}"/>
                </a:ext>
              </a:extLst>
            </p:cNvPr>
            <p:cNvCxnSpPr/>
            <p:nvPr/>
          </p:nvCxnSpPr>
          <p:spPr>
            <a:xfrm>
              <a:off x="8323264" y="4797425"/>
              <a:ext cx="1908175"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5" name="Connettore 1 66">
              <a:extLst>
                <a:ext uri="{FF2B5EF4-FFF2-40B4-BE49-F238E27FC236}">
                  <a16:creationId xmlns:a16="http://schemas.microsoft.com/office/drawing/2014/main" id="{BAC57B55-B664-4B27-8D37-7DEE572D65D5}"/>
                </a:ext>
              </a:extLst>
            </p:cNvPr>
            <p:cNvCxnSpPr/>
            <p:nvPr/>
          </p:nvCxnSpPr>
          <p:spPr>
            <a:xfrm>
              <a:off x="8323264" y="4975225"/>
              <a:ext cx="1908175"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6" name="Connettore 1 67">
              <a:extLst>
                <a:ext uri="{FF2B5EF4-FFF2-40B4-BE49-F238E27FC236}">
                  <a16:creationId xmlns:a16="http://schemas.microsoft.com/office/drawing/2014/main" id="{C187708E-5465-4BFE-B21A-FC0A026D2B2A}"/>
                </a:ext>
              </a:extLst>
            </p:cNvPr>
            <p:cNvCxnSpPr/>
            <p:nvPr/>
          </p:nvCxnSpPr>
          <p:spPr>
            <a:xfrm>
              <a:off x="8323263" y="5127625"/>
              <a:ext cx="1892300"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7" name="Connettore 1 68">
              <a:extLst>
                <a:ext uri="{FF2B5EF4-FFF2-40B4-BE49-F238E27FC236}">
                  <a16:creationId xmlns:a16="http://schemas.microsoft.com/office/drawing/2014/main" id="{1217F387-E9CB-4697-B6B5-1065FAEB98F1}"/>
                </a:ext>
              </a:extLst>
            </p:cNvPr>
            <p:cNvCxnSpPr/>
            <p:nvPr/>
          </p:nvCxnSpPr>
          <p:spPr>
            <a:xfrm>
              <a:off x="8323264" y="5280025"/>
              <a:ext cx="1908175"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8" name="Connettore 1 69">
              <a:extLst>
                <a:ext uri="{FF2B5EF4-FFF2-40B4-BE49-F238E27FC236}">
                  <a16:creationId xmlns:a16="http://schemas.microsoft.com/office/drawing/2014/main" id="{C2889212-FD14-42C0-AF7C-5AAA5EC6EB5F}"/>
                </a:ext>
              </a:extLst>
            </p:cNvPr>
            <p:cNvCxnSpPr/>
            <p:nvPr/>
          </p:nvCxnSpPr>
          <p:spPr>
            <a:xfrm>
              <a:off x="8323264" y="5432425"/>
              <a:ext cx="1908175"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9" name="Connettore 1 70">
              <a:extLst>
                <a:ext uri="{FF2B5EF4-FFF2-40B4-BE49-F238E27FC236}">
                  <a16:creationId xmlns:a16="http://schemas.microsoft.com/office/drawing/2014/main" id="{34E54A48-9274-41FF-8E55-12B1B2BF40BC}"/>
                </a:ext>
              </a:extLst>
            </p:cNvPr>
            <p:cNvCxnSpPr/>
            <p:nvPr/>
          </p:nvCxnSpPr>
          <p:spPr>
            <a:xfrm>
              <a:off x="8323264" y="5584825"/>
              <a:ext cx="1908175"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50" name="Connettore 1 71">
              <a:extLst>
                <a:ext uri="{FF2B5EF4-FFF2-40B4-BE49-F238E27FC236}">
                  <a16:creationId xmlns:a16="http://schemas.microsoft.com/office/drawing/2014/main" id="{670CC96E-E889-4668-82CB-2A6941172DBE}"/>
                </a:ext>
              </a:extLst>
            </p:cNvPr>
            <p:cNvCxnSpPr/>
            <p:nvPr/>
          </p:nvCxnSpPr>
          <p:spPr>
            <a:xfrm>
              <a:off x="8323264" y="4076700"/>
              <a:ext cx="1908175"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51" name="Connettore 1 72">
              <a:extLst>
                <a:ext uri="{FF2B5EF4-FFF2-40B4-BE49-F238E27FC236}">
                  <a16:creationId xmlns:a16="http://schemas.microsoft.com/office/drawing/2014/main" id="{78BF540C-5A68-4C7C-B421-FCCF620178CA}"/>
                </a:ext>
              </a:extLst>
            </p:cNvPr>
            <p:cNvCxnSpPr/>
            <p:nvPr/>
          </p:nvCxnSpPr>
          <p:spPr>
            <a:xfrm>
              <a:off x="8323264" y="3933825"/>
              <a:ext cx="1908175"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52" name="Connettore 1 73">
              <a:extLst>
                <a:ext uri="{FF2B5EF4-FFF2-40B4-BE49-F238E27FC236}">
                  <a16:creationId xmlns:a16="http://schemas.microsoft.com/office/drawing/2014/main" id="{1ACBEFBB-C1D6-4595-8555-EC475CFF44DF}"/>
                </a:ext>
              </a:extLst>
            </p:cNvPr>
            <p:cNvCxnSpPr/>
            <p:nvPr/>
          </p:nvCxnSpPr>
          <p:spPr>
            <a:xfrm flipV="1">
              <a:off x="8396288" y="3870325"/>
              <a:ext cx="0" cy="186690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53" name="Connettore 1 75">
              <a:extLst>
                <a:ext uri="{FF2B5EF4-FFF2-40B4-BE49-F238E27FC236}">
                  <a16:creationId xmlns:a16="http://schemas.microsoft.com/office/drawing/2014/main" id="{EAC6E53F-B52E-4555-8C00-DD2727E53E04}"/>
                </a:ext>
              </a:extLst>
            </p:cNvPr>
            <p:cNvCxnSpPr/>
            <p:nvPr/>
          </p:nvCxnSpPr>
          <p:spPr>
            <a:xfrm flipV="1">
              <a:off x="8539163" y="3860800"/>
              <a:ext cx="0" cy="186690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54" name="Connettore 1 76">
              <a:extLst>
                <a:ext uri="{FF2B5EF4-FFF2-40B4-BE49-F238E27FC236}">
                  <a16:creationId xmlns:a16="http://schemas.microsoft.com/office/drawing/2014/main" id="{CD83F438-169E-4F45-AE55-9ADEF199DF1C}"/>
                </a:ext>
              </a:extLst>
            </p:cNvPr>
            <p:cNvCxnSpPr/>
            <p:nvPr/>
          </p:nvCxnSpPr>
          <p:spPr>
            <a:xfrm flipV="1">
              <a:off x="8691563" y="3860800"/>
              <a:ext cx="0" cy="186690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55" name="Connettore 1 77">
              <a:extLst>
                <a:ext uri="{FF2B5EF4-FFF2-40B4-BE49-F238E27FC236}">
                  <a16:creationId xmlns:a16="http://schemas.microsoft.com/office/drawing/2014/main" id="{D53D548B-9C10-4ECA-8BD7-E4B058729A6E}"/>
                </a:ext>
              </a:extLst>
            </p:cNvPr>
            <p:cNvCxnSpPr/>
            <p:nvPr/>
          </p:nvCxnSpPr>
          <p:spPr>
            <a:xfrm flipV="1">
              <a:off x="8843963" y="3860800"/>
              <a:ext cx="0" cy="186690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56" name="Connettore 1 78">
              <a:extLst>
                <a:ext uri="{FF2B5EF4-FFF2-40B4-BE49-F238E27FC236}">
                  <a16:creationId xmlns:a16="http://schemas.microsoft.com/office/drawing/2014/main" id="{79D4F0E4-9202-479C-BC89-311ABBD03389}"/>
                </a:ext>
              </a:extLst>
            </p:cNvPr>
            <p:cNvCxnSpPr/>
            <p:nvPr/>
          </p:nvCxnSpPr>
          <p:spPr>
            <a:xfrm flipV="1">
              <a:off x="8996363" y="3860800"/>
              <a:ext cx="0" cy="186690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57" name="Connettore 1 79">
              <a:extLst>
                <a:ext uri="{FF2B5EF4-FFF2-40B4-BE49-F238E27FC236}">
                  <a16:creationId xmlns:a16="http://schemas.microsoft.com/office/drawing/2014/main" id="{6BE9316F-FF8E-4E3D-9CCF-1479F88B55A3}"/>
                </a:ext>
              </a:extLst>
            </p:cNvPr>
            <p:cNvCxnSpPr/>
            <p:nvPr/>
          </p:nvCxnSpPr>
          <p:spPr>
            <a:xfrm flipV="1">
              <a:off x="9148763" y="3860800"/>
              <a:ext cx="0" cy="186690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58" name="Connettore 1 80">
              <a:extLst>
                <a:ext uri="{FF2B5EF4-FFF2-40B4-BE49-F238E27FC236}">
                  <a16:creationId xmlns:a16="http://schemas.microsoft.com/office/drawing/2014/main" id="{7581BF82-CB06-486A-A0D6-5887FF95B1C8}"/>
                </a:ext>
              </a:extLst>
            </p:cNvPr>
            <p:cNvCxnSpPr/>
            <p:nvPr/>
          </p:nvCxnSpPr>
          <p:spPr>
            <a:xfrm flipV="1">
              <a:off x="9301163" y="3860800"/>
              <a:ext cx="0" cy="186690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59" name="Connettore 1 81">
              <a:extLst>
                <a:ext uri="{FF2B5EF4-FFF2-40B4-BE49-F238E27FC236}">
                  <a16:creationId xmlns:a16="http://schemas.microsoft.com/office/drawing/2014/main" id="{8A392F55-C9E7-4AC3-A076-80C9EDB5264D}"/>
                </a:ext>
              </a:extLst>
            </p:cNvPr>
            <p:cNvCxnSpPr/>
            <p:nvPr/>
          </p:nvCxnSpPr>
          <p:spPr>
            <a:xfrm flipV="1">
              <a:off x="9453563" y="3860800"/>
              <a:ext cx="0" cy="186690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60" name="Connettore 1 82">
              <a:extLst>
                <a:ext uri="{FF2B5EF4-FFF2-40B4-BE49-F238E27FC236}">
                  <a16:creationId xmlns:a16="http://schemas.microsoft.com/office/drawing/2014/main" id="{154C20F2-DF52-4093-928F-FEBF645528EC}"/>
                </a:ext>
              </a:extLst>
            </p:cNvPr>
            <p:cNvCxnSpPr/>
            <p:nvPr/>
          </p:nvCxnSpPr>
          <p:spPr>
            <a:xfrm flipV="1">
              <a:off x="9605963" y="3860800"/>
              <a:ext cx="0" cy="186690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61" name="Connettore 1 83">
              <a:extLst>
                <a:ext uri="{FF2B5EF4-FFF2-40B4-BE49-F238E27FC236}">
                  <a16:creationId xmlns:a16="http://schemas.microsoft.com/office/drawing/2014/main" id="{5FA6ED07-0BBE-42F6-9330-45B72E6623AC}"/>
                </a:ext>
              </a:extLst>
            </p:cNvPr>
            <p:cNvCxnSpPr/>
            <p:nvPr/>
          </p:nvCxnSpPr>
          <p:spPr>
            <a:xfrm flipV="1">
              <a:off x="9758363" y="3860800"/>
              <a:ext cx="0" cy="186690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62" name="Connettore 1 84">
              <a:extLst>
                <a:ext uri="{FF2B5EF4-FFF2-40B4-BE49-F238E27FC236}">
                  <a16:creationId xmlns:a16="http://schemas.microsoft.com/office/drawing/2014/main" id="{15107294-687A-4A3E-8EA1-04DD6C2986CA}"/>
                </a:ext>
              </a:extLst>
            </p:cNvPr>
            <p:cNvCxnSpPr/>
            <p:nvPr/>
          </p:nvCxnSpPr>
          <p:spPr>
            <a:xfrm flipV="1">
              <a:off x="9910763" y="3860800"/>
              <a:ext cx="0" cy="186690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63" name="Connettore 1 85">
              <a:extLst>
                <a:ext uri="{FF2B5EF4-FFF2-40B4-BE49-F238E27FC236}">
                  <a16:creationId xmlns:a16="http://schemas.microsoft.com/office/drawing/2014/main" id="{FE7A4427-4C6C-45D6-A6E3-E8A18F663089}"/>
                </a:ext>
              </a:extLst>
            </p:cNvPr>
            <p:cNvCxnSpPr/>
            <p:nvPr/>
          </p:nvCxnSpPr>
          <p:spPr>
            <a:xfrm flipV="1">
              <a:off x="10052050" y="3860800"/>
              <a:ext cx="0" cy="186690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64" name="Connettore 1 86">
              <a:extLst>
                <a:ext uri="{FF2B5EF4-FFF2-40B4-BE49-F238E27FC236}">
                  <a16:creationId xmlns:a16="http://schemas.microsoft.com/office/drawing/2014/main" id="{49E1FA07-C010-4085-99BF-6F448719E122}"/>
                </a:ext>
              </a:extLst>
            </p:cNvPr>
            <p:cNvCxnSpPr/>
            <p:nvPr/>
          </p:nvCxnSpPr>
          <p:spPr>
            <a:xfrm flipV="1">
              <a:off x="10215563" y="3860800"/>
              <a:ext cx="0" cy="186690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65" name="Connettore 1 87">
              <a:extLst>
                <a:ext uri="{FF2B5EF4-FFF2-40B4-BE49-F238E27FC236}">
                  <a16:creationId xmlns:a16="http://schemas.microsoft.com/office/drawing/2014/main" id="{C585AC4A-966C-43F4-A3D2-C9037B4F077E}"/>
                </a:ext>
              </a:extLst>
            </p:cNvPr>
            <p:cNvCxnSpPr/>
            <p:nvPr/>
          </p:nvCxnSpPr>
          <p:spPr>
            <a:xfrm flipV="1">
              <a:off x="10123489" y="3867150"/>
              <a:ext cx="1587" cy="186690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10" name="Group 9">
            <a:extLst>
              <a:ext uri="{FF2B5EF4-FFF2-40B4-BE49-F238E27FC236}">
                <a16:creationId xmlns:a16="http://schemas.microsoft.com/office/drawing/2014/main" id="{19079F3B-ACF8-4B79-80A1-2E98912329E2}"/>
              </a:ext>
            </a:extLst>
          </p:cNvPr>
          <p:cNvGrpSpPr/>
          <p:nvPr/>
        </p:nvGrpSpPr>
        <p:grpSpPr>
          <a:xfrm>
            <a:off x="2579395" y="2557692"/>
            <a:ext cx="3486612" cy="2224977"/>
            <a:chOff x="2579395" y="2557692"/>
            <a:chExt cx="3486612" cy="2224977"/>
          </a:xfrm>
        </p:grpSpPr>
        <p:sp>
          <p:nvSpPr>
            <p:cNvPr id="66" name="TextBox 65">
              <a:extLst>
                <a:ext uri="{FF2B5EF4-FFF2-40B4-BE49-F238E27FC236}">
                  <a16:creationId xmlns:a16="http://schemas.microsoft.com/office/drawing/2014/main" id="{844EA46C-AE3A-43C7-8CBE-A6E5B61FFF11}"/>
                </a:ext>
              </a:extLst>
            </p:cNvPr>
            <p:cNvSpPr txBox="1"/>
            <p:nvPr/>
          </p:nvSpPr>
          <p:spPr>
            <a:xfrm>
              <a:off x="2579395" y="2557692"/>
              <a:ext cx="3486612" cy="1200329"/>
            </a:xfrm>
            <a:prstGeom prst="rect">
              <a:avLst/>
            </a:prstGeom>
            <a:noFill/>
          </p:spPr>
          <p:txBody>
            <a:bodyPr wrap="square" rtlCol="0">
              <a:spAutoFit/>
            </a:bodyPr>
            <a:lstStyle/>
            <a:p>
              <a:r>
                <a:rPr lang="en-US" dirty="0">
                  <a:solidFill>
                    <a:srgbClr val="00B050"/>
                  </a:solidFill>
                  <a:latin typeface="LM Roman 10" panose="00000500000000000000" pitchFamily="50" charset="0"/>
                </a:rPr>
                <a:t>ADVANTAGES</a:t>
              </a:r>
            </a:p>
            <a:p>
              <a:pPr marL="285750" indent="-285750" eaLnBrk="1" hangingPunct="1">
                <a:spcBef>
                  <a:spcPct val="0"/>
                </a:spcBef>
                <a:buFont typeface="Wingdings" panose="05000000000000000000" pitchFamily="2" charset="2"/>
                <a:buChar char="§"/>
              </a:pPr>
              <a:r>
                <a:rPr lang="it-IT" altLang="it-IT" sz="1800" dirty="0">
                  <a:latin typeface="LM Roman 10" panose="00000500000000000000" pitchFamily="50" charset="0"/>
                </a:rPr>
                <a:t>Simple linear and nonlinear identification</a:t>
              </a:r>
            </a:p>
            <a:p>
              <a:pPr marL="285750" indent="-285750" eaLnBrk="1" hangingPunct="1">
                <a:spcBef>
                  <a:spcPct val="0"/>
                </a:spcBef>
                <a:buFont typeface="Wingdings" panose="05000000000000000000" pitchFamily="2" charset="2"/>
                <a:buChar char="§"/>
              </a:pPr>
              <a:r>
                <a:rPr lang="it-IT" altLang="it-IT" sz="1800" dirty="0">
                  <a:latin typeface="LM Roman 10" panose="00000500000000000000" pitchFamily="50" charset="0"/>
                </a:rPr>
                <a:t>Low computational effort</a:t>
              </a:r>
            </a:p>
          </p:txBody>
        </p:sp>
        <p:sp>
          <p:nvSpPr>
            <p:cNvPr id="67" name="TextBox 66">
              <a:extLst>
                <a:ext uri="{FF2B5EF4-FFF2-40B4-BE49-F238E27FC236}">
                  <a16:creationId xmlns:a16="http://schemas.microsoft.com/office/drawing/2014/main" id="{FB27E02F-97B8-4EBE-8DE6-1387E7BF2D3E}"/>
                </a:ext>
              </a:extLst>
            </p:cNvPr>
            <p:cNvSpPr txBox="1"/>
            <p:nvPr/>
          </p:nvSpPr>
          <p:spPr>
            <a:xfrm>
              <a:off x="2579395" y="3846669"/>
              <a:ext cx="3486612" cy="936000"/>
            </a:xfrm>
            <a:prstGeom prst="rect">
              <a:avLst/>
            </a:prstGeom>
            <a:noFill/>
          </p:spPr>
          <p:txBody>
            <a:bodyPr wrap="square" rtlCol="0">
              <a:spAutoFit/>
            </a:bodyPr>
            <a:lstStyle/>
            <a:p>
              <a:r>
                <a:rPr lang="en-US" dirty="0">
                  <a:solidFill>
                    <a:srgbClr val="FF0000"/>
                  </a:solidFill>
                  <a:latin typeface="LM Roman 10" panose="00000500000000000000" pitchFamily="50" charset="0"/>
                </a:rPr>
                <a:t>DISADVANTAGES</a:t>
              </a:r>
            </a:p>
            <a:p>
              <a:pPr marL="285750" indent="-285750" eaLnBrk="1" hangingPunct="1">
                <a:spcBef>
                  <a:spcPct val="0"/>
                </a:spcBef>
                <a:buFont typeface="Wingdings" panose="05000000000000000000" pitchFamily="2" charset="2"/>
                <a:buChar char="§"/>
              </a:pPr>
              <a:r>
                <a:rPr lang="it-IT" altLang="it-IT" sz="1800" dirty="0">
                  <a:latin typeface="LM Roman 10" panose="00000500000000000000" pitchFamily="50" charset="0"/>
                </a:rPr>
                <a:t>Local shear effects are not evaluable</a:t>
              </a:r>
            </a:p>
          </p:txBody>
        </p:sp>
      </p:grpSp>
      <p:grpSp>
        <p:nvGrpSpPr>
          <p:cNvPr id="11" name="Group 10">
            <a:extLst>
              <a:ext uri="{FF2B5EF4-FFF2-40B4-BE49-F238E27FC236}">
                <a16:creationId xmlns:a16="http://schemas.microsoft.com/office/drawing/2014/main" id="{25234DD7-A729-40FB-844C-D783AD5D8DDF}"/>
              </a:ext>
            </a:extLst>
          </p:cNvPr>
          <p:cNvGrpSpPr/>
          <p:nvPr/>
        </p:nvGrpSpPr>
        <p:grpSpPr>
          <a:xfrm>
            <a:off x="8610600" y="2557691"/>
            <a:ext cx="3509401" cy="2224800"/>
            <a:chOff x="8610600" y="2557692"/>
            <a:chExt cx="3509401" cy="2168471"/>
          </a:xfrm>
        </p:grpSpPr>
        <p:sp>
          <p:nvSpPr>
            <p:cNvPr id="70" name="TextBox 69">
              <a:extLst>
                <a:ext uri="{FF2B5EF4-FFF2-40B4-BE49-F238E27FC236}">
                  <a16:creationId xmlns:a16="http://schemas.microsoft.com/office/drawing/2014/main" id="{FB4227F7-3BCE-4E37-BBFB-41149A88B739}"/>
                </a:ext>
              </a:extLst>
            </p:cNvPr>
            <p:cNvSpPr txBox="1"/>
            <p:nvPr/>
          </p:nvSpPr>
          <p:spPr>
            <a:xfrm>
              <a:off x="8610600" y="2557692"/>
              <a:ext cx="3486612" cy="936000"/>
            </a:xfrm>
            <a:prstGeom prst="rect">
              <a:avLst/>
            </a:prstGeom>
            <a:noFill/>
          </p:spPr>
          <p:txBody>
            <a:bodyPr wrap="square" rtlCol="0">
              <a:spAutoFit/>
            </a:bodyPr>
            <a:lstStyle/>
            <a:p>
              <a:r>
                <a:rPr lang="en-US" dirty="0">
                  <a:solidFill>
                    <a:srgbClr val="00B050"/>
                  </a:solidFill>
                  <a:latin typeface="LM Roman 10" panose="00000500000000000000" pitchFamily="50" charset="0"/>
                </a:rPr>
                <a:t>ADVANTAGES</a:t>
              </a:r>
            </a:p>
            <a:p>
              <a:pPr marL="285750" indent="-285750" eaLnBrk="1" hangingPunct="1">
                <a:spcBef>
                  <a:spcPct val="0"/>
                </a:spcBef>
                <a:buFont typeface="Wingdings" panose="05000000000000000000" pitchFamily="2" charset="2"/>
                <a:buChar char="§"/>
              </a:pPr>
              <a:r>
                <a:rPr lang="it-IT" altLang="it-IT" sz="1800" dirty="0">
                  <a:latin typeface="LM Roman 10" panose="00000500000000000000" pitchFamily="50" charset="0"/>
                </a:rPr>
                <a:t>Local shear effects are evaluable</a:t>
              </a:r>
            </a:p>
          </p:txBody>
        </p:sp>
        <p:sp>
          <p:nvSpPr>
            <p:cNvPr id="71" name="TextBox 70">
              <a:extLst>
                <a:ext uri="{FF2B5EF4-FFF2-40B4-BE49-F238E27FC236}">
                  <a16:creationId xmlns:a16="http://schemas.microsoft.com/office/drawing/2014/main" id="{C803E914-0DCF-4E73-8060-C9592F0C2833}"/>
                </a:ext>
              </a:extLst>
            </p:cNvPr>
            <p:cNvSpPr txBox="1"/>
            <p:nvPr/>
          </p:nvSpPr>
          <p:spPr>
            <a:xfrm>
              <a:off x="8633389" y="3525834"/>
              <a:ext cx="3486612" cy="1200329"/>
            </a:xfrm>
            <a:prstGeom prst="rect">
              <a:avLst/>
            </a:prstGeom>
            <a:noFill/>
          </p:spPr>
          <p:txBody>
            <a:bodyPr wrap="square" rtlCol="0">
              <a:spAutoFit/>
            </a:bodyPr>
            <a:lstStyle/>
            <a:p>
              <a:r>
                <a:rPr lang="en-US" dirty="0">
                  <a:solidFill>
                    <a:srgbClr val="FF0000"/>
                  </a:solidFill>
                  <a:latin typeface="LM Roman 10" panose="00000500000000000000" pitchFamily="50" charset="0"/>
                </a:rPr>
                <a:t>DISADVANTAGES</a:t>
              </a:r>
            </a:p>
            <a:p>
              <a:pPr marL="285750" indent="-285750" eaLnBrk="1" hangingPunct="1">
                <a:spcBef>
                  <a:spcPct val="0"/>
                </a:spcBef>
                <a:buFont typeface="Wingdings" panose="05000000000000000000" pitchFamily="2" charset="2"/>
                <a:buChar char="§"/>
              </a:pPr>
              <a:r>
                <a:rPr lang="it-IT" altLang="it-IT" sz="1800" dirty="0">
                  <a:latin typeface="LM Roman 10" panose="00000500000000000000" pitchFamily="50" charset="0"/>
                </a:rPr>
                <a:t>Difficult linear and nonlinear identification</a:t>
              </a:r>
            </a:p>
            <a:p>
              <a:pPr marL="285750" indent="-285750">
                <a:spcBef>
                  <a:spcPct val="0"/>
                </a:spcBef>
                <a:buFont typeface="Wingdings" panose="05000000000000000000" pitchFamily="2" charset="2"/>
                <a:buChar char="§"/>
              </a:pPr>
              <a:r>
                <a:rPr lang="it-IT" altLang="it-IT" sz="1800" dirty="0">
                  <a:latin typeface="LM Roman 10" panose="00000500000000000000" pitchFamily="50" charset="0"/>
                </a:rPr>
                <a:t>High computational effort</a:t>
              </a:r>
            </a:p>
          </p:txBody>
        </p:sp>
      </p:grpSp>
      <p:sp>
        <p:nvSpPr>
          <p:cNvPr id="69" name="Freeform: Shape 68">
            <a:extLst>
              <a:ext uri="{FF2B5EF4-FFF2-40B4-BE49-F238E27FC236}">
                <a16:creationId xmlns:a16="http://schemas.microsoft.com/office/drawing/2014/main" id="{599A6605-84CA-47E5-9B81-2D3A9474D6D0}"/>
              </a:ext>
            </a:extLst>
          </p:cNvPr>
          <p:cNvSpPr/>
          <p:nvPr/>
        </p:nvSpPr>
        <p:spPr>
          <a:xfrm>
            <a:off x="0" y="4628271"/>
            <a:ext cx="416427" cy="2229729"/>
          </a:xfrm>
          <a:custGeom>
            <a:avLst/>
            <a:gdLst>
              <a:gd name="connsiteX0" fmla="*/ 0 w 416427"/>
              <a:gd name="connsiteY0" fmla="*/ 0 h 2229729"/>
              <a:gd name="connsiteX1" fmla="*/ 7622 w 416427"/>
              <a:gd name="connsiteY1" fmla="*/ 0 h 2229729"/>
              <a:gd name="connsiteX2" fmla="*/ 416427 w 416427"/>
              <a:gd name="connsiteY2" fmla="*/ 2229729 h 2229729"/>
              <a:gd name="connsiteX3" fmla="*/ 0 w 416427"/>
              <a:gd name="connsiteY3" fmla="*/ 2229729 h 2229729"/>
            </a:gdLst>
            <a:ahLst/>
            <a:cxnLst>
              <a:cxn ang="0">
                <a:pos x="connsiteX0" y="connsiteY0"/>
              </a:cxn>
              <a:cxn ang="0">
                <a:pos x="connsiteX1" y="connsiteY1"/>
              </a:cxn>
              <a:cxn ang="0">
                <a:pos x="connsiteX2" y="connsiteY2"/>
              </a:cxn>
              <a:cxn ang="0">
                <a:pos x="connsiteX3" y="connsiteY3"/>
              </a:cxn>
            </a:cxnLst>
            <a:rect l="l" t="t" r="r" b="b"/>
            <a:pathLst>
              <a:path w="416427" h="2229729">
                <a:moveTo>
                  <a:pt x="0" y="0"/>
                </a:moveTo>
                <a:lnTo>
                  <a:pt x="7622" y="0"/>
                </a:lnTo>
                <a:lnTo>
                  <a:pt x="416427" y="2229729"/>
                </a:lnTo>
                <a:lnTo>
                  <a:pt x="0" y="2229729"/>
                </a:lnTo>
                <a:close/>
              </a:path>
            </a:pathLst>
          </a:cu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en-US"/>
          </a:p>
        </p:txBody>
      </p:sp>
      <p:cxnSp>
        <p:nvCxnSpPr>
          <p:cNvPr id="68" name="Straight Connector 67">
            <a:extLst>
              <a:ext uri="{FF2B5EF4-FFF2-40B4-BE49-F238E27FC236}">
                <a16:creationId xmlns:a16="http://schemas.microsoft.com/office/drawing/2014/main" id="{826407FF-7E69-412D-9B47-784F08A4C441}"/>
              </a:ext>
            </a:extLst>
          </p:cNvPr>
          <p:cNvCxnSpPr>
            <a:cxnSpLocks/>
          </p:cNvCxnSpPr>
          <p:nvPr/>
        </p:nvCxnSpPr>
        <p:spPr>
          <a:xfrm>
            <a:off x="6092639" y="1449312"/>
            <a:ext cx="6024" cy="3325240"/>
          </a:xfrm>
          <a:prstGeom prst="line">
            <a:avLst/>
          </a:prstGeom>
          <a:ln>
            <a:solidFill>
              <a:schemeClr val="accent1"/>
            </a:solidFill>
          </a:ln>
        </p:spPr>
        <p:style>
          <a:lnRef idx="1">
            <a:schemeClr val="dk1"/>
          </a:lnRef>
          <a:fillRef idx="0">
            <a:schemeClr val="dk1"/>
          </a:fillRef>
          <a:effectRef idx="0">
            <a:schemeClr val="dk1"/>
          </a:effectRef>
          <a:fontRef idx="minor">
            <a:schemeClr val="tx1"/>
          </a:fontRef>
        </p:style>
      </p:cxnSp>
      <p:sp>
        <p:nvSpPr>
          <p:cNvPr id="75" name="TextBox 74">
            <a:extLst>
              <a:ext uri="{FF2B5EF4-FFF2-40B4-BE49-F238E27FC236}">
                <a16:creationId xmlns:a16="http://schemas.microsoft.com/office/drawing/2014/main" id="{46CD3EB2-125A-44AF-97A7-2EB34AB0DFD7}"/>
              </a:ext>
            </a:extLst>
          </p:cNvPr>
          <p:cNvSpPr txBox="1"/>
          <p:nvPr/>
        </p:nvSpPr>
        <p:spPr>
          <a:xfrm>
            <a:off x="363369" y="1408201"/>
            <a:ext cx="5101110" cy="1002326"/>
          </a:xfrm>
          <a:prstGeom prst="rect">
            <a:avLst/>
          </a:prstGeom>
          <a:noFill/>
        </p:spPr>
        <p:txBody>
          <a:bodyPr wrap="square" rtlCol="0">
            <a:spAutoFit/>
          </a:bodyPr>
          <a:lstStyle/>
          <a:p>
            <a:pPr algn="ctr">
              <a:lnSpc>
                <a:spcPts val="2160"/>
              </a:lnSpc>
              <a:spcBef>
                <a:spcPct val="0"/>
              </a:spcBef>
            </a:pPr>
            <a:r>
              <a:rPr lang="it-IT" altLang="it-IT" sz="1800" b="1" dirty="0">
                <a:solidFill>
                  <a:srgbClr val="FF0000"/>
                </a:solidFill>
                <a:latin typeface="LM Roman 10" panose="00000500000000000000" pitchFamily="50" charset="0"/>
              </a:rPr>
              <a:t>MACRO-MODEL</a:t>
            </a:r>
          </a:p>
          <a:p>
            <a:pPr algn="ctr" eaLnBrk="1" hangingPunct="1">
              <a:spcBef>
                <a:spcPct val="0"/>
              </a:spcBef>
              <a:buFontTx/>
              <a:buNone/>
            </a:pPr>
            <a:endParaRPr lang="it-IT" altLang="it-IT" sz="300" b="1" dirty="0">
              <a:solidFill>
                <a:srgbClr val="FF0000"/>
              </a:solidFill>
              <a:latin typeface="LM Roman 10" panose="00000500000000000000" pitchFamily="50" charset="0"/>
            </a:endParaRPr>
          </a:p>
          <a:p>
            <a:pPr algn="ctr">
              <a:lnSpc>
                <a:spcPts val="2160"/>
              </a:lnSpc>
              <a:spcBef>
                <a:spcPct val="0"/>
              </a:spcBef>
            </a:pPr>
            <a:r>
              <a:rPr lang="it-IT" altLang="it-IT" b="1" dirty="0">
                <a:latin typeface="LM Roman 10" panose="00000500000000000000" pitchFamily="50" charset="0"/>
              </a:rPr>
              <a:t>1D frame and the infill is modelled as </a:t>
            </a:r>
          </a:p>
          <a:p>
            <a:pPr algn="ctr">
              <a:lnSpc>
                <a:spcPts val="2160"/>
              </a:lnSpc>
              <a:spcBef>
                <a:spcPct val="0"/>
              </a:spcBef>
            </a:pPr>
            <a:r>
              <a:rPr lang="it-IT" altLang="it-IT" b="1" dirty="0">
                <a:latin typeface="LM Roman 10" panose="00000500000000000000" pitchFamily="50" charset="0"/>
              </a:rPr>
              <a:t>one equivalent strut</a:t>
            </a:r>
          </a:p>
        </p:txBody>
      </p:sp>
    </p:spTree>
    <p:extLst>
      <p:ext uri="{BB962C8B-B14F-4D97-AF65-F5344CB8AC3E}">
        <p14:creationId xmlns:p14="http://schemas.microsoft.com/office/powerpoint/2010/main" val="3786692353"/>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2"/>
          </p:nvPr>
        </p:nvSpPr>
        <p:spPr/>
        <p:txBody>
          <a:bodyPr/>
          <a:lstStyle/>
          <a:p>
            <a:fld id="{D6C43D34-2C1C-48BE-A1E0-CFA9AC7FEC3F}" type="slidenum">
              <a:rPr lang="en-GB" smtClean="0"/>
              <a:t>5</a:t>
            </a:fld>
            <a:endParaRPr lang="en-GB" dirty="0"/>
          </a:p>
        </p:txBody>
      </p:sp>
      <p:sp>
        <p:nvSpPr>
          <p:cNvPr id="16" name="Titolo 1">
            <a:extLst>
              <a:ext uri="{FF2B5EF4-FFF2-40B4-BE49-F238E27FC236}">
                <a16:creationId xmlns:a16="http://schemas.microsoft.com/office/drawing/2014/main" id="{47E866D3-925E-4591-B936-E6F041AE55F5}"/>
              </a:ext>
            </a:extLst>
          </p:cNvPr>
          <p:cNvSpPr>
            <a:spLocks noGrp="1"/>
          </p:cNvSpPr>
          <p:nvPr>
            <p:ph type="title"/>
          </p:nvPr>
        </p:nvSpPr>
        <p:spPr>
          <a:xfrm>
            <a:off x="274559" y="208052"/>
            <a:ext cx="9292988" cy="386410"/>
          </a:xfrm>
        </p:spPr>
        <p:txBody>
          <a:bodyPr>
            <a:normAutofit fontScale="90000"/>
          </a:bodyPr>
          <a:lstStyle/>
          <a:p>
            <a:r>
              <a:rPr lang="en-GB" dirty="0">
                <a:latin typeface="LM Roman 10" panose="00000500000000000000" pitchFamily="50" charset="0"/>
              </a:rPr>
              <a:t>Definition of the problem</a:t>
            </a:r>
          </a:p>
        </p:txBody>
      </p:sp>
      <p:sp>
        <p:nvSpPr>
          <p:cNvPr id="12" name="TextBox 11">
            <a:extLst>
              <a:ext uri="{FF2B5EF4-FFF2-40B4-BE49-F238E27FC236}">
                <a16:creationId xmlns:a16="http://schemas.microsoft.com/office/drawing/2014/main" id="{7F77EE1F-953B-48CB-899A-6C971C0916B0}"/>
              </a:ext>
            </a:extLst>
          </p:cNvPr>
          <p:cNvSpPr txBox="1"/>
          <p:nvPr/>
        </p:nvSpPr>
        <p:spPr>
          <a:xfrm>
            <a:off x="274559" y="817149"/>
            <a:ext cx="10248255" cy="369332"/>
          </a:xfrm>
          <a:prstGeom prst="rect">
            <a:avLst/>
          </a:prstGeom>
          <a:noFill/>
        </p:spPr>
        <p:txBody>
          <a:bodyPr wrap="none" rtlCol="0">
            <a:spAutoFit/>
          </a:bodyPr>
          <a:lstStyle/>
          <a:p>
            <a:pPr>
              <a:spcBef>
                <a:spcPct val="0"/>
              </a:spcBef>
            </a:pPr>
            <a:r>
              <a:rPr lang="en-US" dirty="0">
                <a:latin typeface="LM Roman 10" panose="00000500000000000000" pitchFamily="50" charset="0"/>
              </a:rPr>
              <a:t>INFLUENCE OF MASONRY INFILL WALLS ON SEISMIC RESPONSE OF RC STRUCTURES</a:t>
            </a:r>
          </a:p>
        </p:txBody>
      </p:sp>
      <p:sp>
        <p:nvSpPr>
          <p:cNvPr id="20" name="TextBox 19">
            <a:extLst>
              <a:ext uri="{FF2B5EF4-FFF2-40B4-BE49-F238E27FC236}">
                <a16:creationId xmlns:a16="http://schemas.microsoft.com/office/drawing/2014/main" id="{70963A62-6E1C-494F-95D7-AC0ABA1F46B9}"/>
              </a:ext>
            </a:extLst>
          </p:cNvPr>
          <p:cNvSpPr txBox="1"/>
          <p:nvPr/>
        </p:nvSpPr>
        <p:spPr>
          <a:xfrm>
            <a:off x="6730277" y="1406349"/>
            <a:ext cx="5101110" cy="707886"/>
          </a:xfrm>
          <a:prstGeom prst="rect">
            <a:avLst/>
          </a:prstGeom>
          <a:noFill/>
        </p:spPr>
        <p:txBody>
          <a:bodyPr wrap="square" rtlCol="0">
            <a:spAutoFit/>
          </a:bodyPr>
          <a:lstStyle/>
          <a:p>
            <a:pPr algn="ctr" eaLnBrk="1" hangingPunct="1">
              <a:spcBef>
                <a:spcPct val="0"/>
              </a:spcBef>
              <a:buFontTx/>
              <a:buNone/>
            </a:pPr>
            <a:r>
              <a:rPr lang="it-IT" altLang="it-IT" b="1" dirty="0">
                <a:solidFill>
                  <a:srgbClr val="FF0000"/>
                </a:solidFill>
                <a:latin typeface="LM Roman 10" panose="00000500000000000000" pitchFamily="50" charset="0"/>
              </a:rPr>
              <a:t>MICRO-MODEL</a:t>
            </a:r>
            <a:endParaRPr lang="it-IT" altLang="it-IT" sz="1800" b="1" dirty="0">
              <a:solidFill>
                <a:srgbClr val="FF0000"/>
              </a:solidFill>
              <a:latin typeface="LM Roman 10" panose="00000500000000000000" pitchFamily="50" charset="0"/>
            </a:endParaRPr>
          </a:p>
          <a:p>
            <a:pPr algn="ctr" eaLnBrk="1" hangingPunct="1">
              <a:spcBef>
                <a:spcPct val="0"/>
              </a:spcBef>
              <a:buFontTx/>
              <a:buNone/>
            </a:pPr>
            <a:endParaRPr lang="it-IT" altLang="it-IT" sz="300" b="1" dirty="0">
              <a:solidFill>
                <a:srgbClr val="FF0000"/>
              </a:solidFill>
              <a:latin typeface="LM Roman 10" panose="00000500000000000000" pitchFamily="50" charset="0"/>
            </a:endParaRPr>
          </a:p>
          <a:p>
            <a:pPr algn="ctr" eaLnBrk="1" hangingPunct="1">
              <a:spcBef>
                <a:spcPct val="0"/>
              </a:spcBef>
              <a:buFontTx/>
              <a:buNone/>
            </a:pPr>
            <a:r>
              <a:rPr lang="it-IT" altLang="it-IT" b="1" dirty="0">
                <a:latin typeface="LM Roman 10" panose="00000500000000000000" pitchFamily="50" charset="0"/>
              </a:rPr>
              <a:t>2D FEM</a:t>
            </a:r>
            <a:r>
              <a:rPr lang="it-IT" altLang="it-IT" sz="1800" b="1" dirty="0">
                <a:latin typeface="LM Roman 10" panose="00000500000000000000" pitchFamily="50" charset="0"/>
              </a:rPr>
              <a:t> modelling of the frame and infill</a:t>
            </a:r>
          </a:p>
        </p:txBody>
      </p:sp>
      <p:grpSp>
        <p:nvGrpSpPr>
          <p:cNvPr id="2" name="Group 1">
            <a:extLst>
              <a:ext uri="{FF2B5EF4-FFF2-40B4-BE49-F238E27FC236}">
                <a16:creationId xmlns:a16="http://schemas.microsoft.com/office/drawing/2014/main" id="{A5BDEABE-87E5-4AEB-AC95-84320DCCC543}"/>
              </a:ext>
            </a:extLst>
          </p:cNvPr>
          <p:cNvGrpSpPr>
            <a:grpSpLocks noChangeAspect="1"/>
          </p:cNvGrpSpPr>
          <p:nvPr/>
        </p:nvGrpSpPr>
        <p:grpSpPr>
          <a:xfrm>
            <a:off x="467519" y="2830134"/>
            <a:ext cx="1797440" cy="1800000"/>
            <a:chOff x="5337176" y="4119563"/>
            <a:chExt cx="1674813" cy="1439862"/>
          </a:xfrm>
        </p:grpSpPr>
        <p:sp>
          <p:nvSpPr>
            <p:cNvPr id="30" name="Rettangolo 34">
              <a:extLst>
                <a:ext uri="{FF2B5EF4-FFF2-40B4-BE49-F238E27FC236}">
                  <a16:creationId xmlns:a16="http://schemas.microsoft.com/office/drawing/2014/main" id="{E1D09AB6-DACB-47B2-BE14-53448D75654C}"/>
                </a:ext>
              </a:extLst>
            </p:cNvPr>
            <p:cNvSpPr/>
            <p:nvPr/>
          </p:nvSpPr>
          <p:spPr>
            <a:xfrm>
              <a:off x="5337176" y="4119563"/>
              <a:ext cx="1674813" cy="1439862"/>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it-IT"/>
            </a:p>
          </p:txBody>
        </p:sp>
        <p:sp>
          <p:nvSpPr>
            <p:cNvPr id="32" name="Ovale 37">
              <a:extLst>
                <a:ext uri="{FF2B5EF4-FFF2-40B4-BE49-F238E27FC236}">
                  <a16:creationId xmlns:a16="http://schemas.microsoft.com/office/drawing/2014/main" id="{A0D23DC3-474C-4737-84AF-33819DA0DE34}"/>
                </a:ext>
              </a:extLst>
            </p:cNvPr>
            <p:cNvSpPr/>
            <p:nvPr/>
          </p:nvSpPr>
          <p:spPr>
            <a:xfrm flipH="1" flipV="1">
              <a:off x="5356226" y="4149726"/>
              <a:ext cx="125413" cy="112713"/>
            </a:xfrm>
            <a:prstGeom prst="ellipse">
              <a:avLst/>
            </a:prstGeom>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cxnSp>
          <p:nvCxnSpPr>
            <p:cNvPr id="34" name="Connettore 1 38">
              <a:extLst>
                <a:ext uri="{FF2B5EF4-FFF2-40B4-BE49-F238E27FC236}">
                  <a16:creationId xmlns:a16="http://schemas.microsoft.com/office/drawing/2014/main" id="{B2EA3497-9FE4-42D6-AE60-6B15B0308BE5}"/>
                </a:ext>
              </a:extLst>
            </p:cNvPr>
            <p:cNvCxnSpPr/>
            <p:nvPr/>
          </p:nvCxnSpPr>
          <p:spPr>
            <a:xfrm>
              <a:off x="5446713" y="4248150"/>
              <a:ext cx="1454150" cy="1214438"/>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37" name="Ovale 39">
              <a:extLst>
                <a:ext uri="{FF2B5EF4-FFF2-40B4-BE49-F238E27FC236}">
                  <a16:creationId xmlns:a16="http://schemas.microsoft.com/office/drawing/2014/main" id="{4FF98294-74C6-40A2-B008-B7D99A5CA217}"/>
                </a:ext>
              </a:extLst>
            </p:cNvPr>
            <p:cNvSpPr/>
            <p:nvPr/>
          </p:nvSpPr>
          <p:spPr>
            <a:xfrm flipH="1" flipV="1">
              <a:off x="6850063" y="5414963"/>
              <a:ext cx="146050" cy="133350"/>
            </a:xfrm>
            <a:prstGeom prst="ellipse">
              <a:avLst/>
            </a:prstGeom>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dirty="0"/>
            </a:p>
          </p:txBody>
        </p:sp>
      </p:grpSp>
      <p:grpSp>
        <p:nvGrpSpPr>
          <p:cNvPr id="5" name="Group 4">
            <a:extLst>
              <a:ext uri="{FF2B5EF4-FFF2-40B4-BE49-F238E27FC236}">
                <a16:creationId xmlns:a16="http://schemas.microsoft.com/office/drawing/2014/main" id="{D6E97C37-3432-424C-85A1-4BA7948D9F5D}"/>
              </a:ext>
            </a:extLst>
          </p:cNvPr>
          <p:cNvGrpSpPr>
            <a:grpSpLocks noChangeAspect="1"/>
          </p:cNvGrpSpPr>
          <p:nvPr/>
        </p:nvGrpSpPr>
        <p:grpSpPr>
          <a:xfrm>
            <a:off x="6459444" y="2830134"/>
            <a:ext cx="1830458" cy="1800000"/>
            <a:chOff x="8323263" y="3860800"/>
            <a:chExt cx="1908176" cy="1876425"/>
          </a:xfrm>
        </p:grpSpPr>
        <p:sp>
          <p:nvSpPr>
            <p:cNvPr id="38" name="Rettangolo 48">
              <a:extLst>
                <a:ext uri="{FF2B5EF4-FFF2-40B4-BE49-F238E27FC236}">
                  <a16:creationId xmlns:a16="http://schemas.microsoft.com/office/drawing/2014/main" id="{486FDDCE-05AA-46DB-9A45-13D2CA038D3A}"/>
                </a:ext>
              </a:extLst>
            </p:cNvPr>
            <p:cNvSpPr/>
            <p:nvPr/>
          </p:nvSpPr>
          <p:spPr>
            <a:xfrm>
              <a:off x="8509001" y="4113213"/>
              <a:ext cx="1508125" cy="1403350"/>
            </a:xfrm>
            <a:prstGeom prst="rect">
              <a:avLst/>
            </a:prstGeom>
            <a:solidFill>
              <a:srgbClr val="C00000">
                <a:alpha val="57000"/>
              </a:srgb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cxnSp>
          <p:nvCxnSpPr>
            <p:cNvPr id="39" name="Connettore 1 59">
              <a:extLst>
                <a:ext uri="{FF2B5EF4-FFF2-40B4-BE49-F238E27FC236}">
                  <a16:creationId xmlns:a16="http://schemas.microsoft.com/office/drawing/2014/main" id="{8B7B72B3-505E-4F7A-A2BD-03E5481B7403}"/>
                </a:ext>
              </a:extLst>
            </p:cNvPr>
            <p:cNvCxnSpPr/>
            <p:nvPr/>
          </p:nvCxnSpPr>
          <p:spPr>
            <a:xfrm>
              <a:off x="8323264" y="4219575"/>
              <a:ext cx="1908175"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sp>
          <p:nvSpPr>
            <p:cNvPr id="40" name="Rettangolo 60">
              <a:extLst>
                <a:ext uri="{FF2B5EF4-FFF2-40B4-BE49-F238E27FC236}">
                  <a16:creationId xmlns:a16="http://schemas.microsoft.com/office/drawing/2014/main" id="{78ED30A7-5FF5-40D1-9A56-0180676A0289}"/>
                </a:ext>
              </a:extLst>
            </p:cNvPr>
            <p:cNvSpPr/>
            <p:nvPr/>
          </p:nvSpPr>
          <p:spPr>
            <a:xfrm>
              <a:off x="8323264" y="3870326"/>
              <a:ext cx="1908175" cy="1863725"/>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cxnSp>
          <p:nvCxnSpPr>
            <p:cNvPr id="41" name="Connettore 1 62">
              <a:extLst>
                <a:ext uri="{FF2B5EF4-FFF2-40B4-BE49-F238E27FC236}">
                  <a16:creationId xmlns:a16="http://schemas.microsoft.com/office/drawing/2014/main" id="{0C49B6DC-87A7-4B18-9CF8-CFCFC8EA8E25}"/>
                </a:ext>
              </a:extLst>
            </p:cNvPr>
            <p:cNvCxnSpPr/>
            <p:nvPr/>
          </p:nvCxnSpPr>
          <p:spPr>
            <a:xfrm>
              <a:off x="8323264" y="4365625"/>
              <a:ext cx="1908175"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2" name="Connettore 1 63">
              <a:extLst>
                <a:ext uri="{FF2B5EF4-FFF2-40B4-BE49-F238E27FC236}">
                  <a16:creationId xmlns:a16="http://schemas.microsoft.com/office/drawing/2014/main" id="{9A674775-231E-4B1A-8DA4-222B634CC31B}"/>
                </a:ext>
              </a:extLst>
            </p:cNvPr>
            <p:cNvCxnSpPr/>
            <p:nvPr/>
          </p:nvCxnSpPr>
          <p:spPr>
            <a:xfrm>
              <a:off x="8323264" y="4518025"/>
              <a:ext cx="1908175"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3" name="Connettore 1 64">
              <a:extLst>
                <a:ext uri="{FF2B5EF4-FFF2-40B4-BE49-F238E27FC236}">
                  <a16:creationId xmlns:a16="http://schemas.microsoft.com/office/drawing/2014/main" id="{F2F0AE6A-7010-4F69-9A5B-5EEC6C02BDD3}"/>
                </a:ext>
              </a:extLst>
            </p:cNvPr>
            <p:cNvCxnSpPr/>
            <p:nvPr/>
          </p:nvCxnSpPr>
          <p:spPr>
            <a:xfrm>
              <a:off x="8323264" y="4670425"/>
              <a:ext cx="1908175"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4" name="Connettore 1 65">
              <a:extLst>
                <a:ext uri="{FF2B5EF4-FFF2-40B4-BE49-F238E27FC236}">
                  <a16:creationId xmlns:a16="http://schemas.microsoft.com/office/drawing/2014/main" id="{3FF60332-C77D-473F-84FB-32B8F0336D85}"/>
                </a:ext>
              </a:extLst>
            </p:cNvPr>
            <p:cNvCxnSpPr/>
            <p:nvPr/>
          </p:nvCxnSpPr>
          <p:spPr>
            <a:xfrm>
              <a:off x="8323264" y="4797425"/>
              <a:ext cx="1908175"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5" name="Connettore 1 66">
              <a:extLst>
                <a:ext uri="{FF2B5EF4-FFF2-40B4-BE49-F238E27FC236}">
                  <a16:creationId xmlns:a16="http://schemas.microsoft.com/office/drawing/2014/main" id="{BAC57B55-B664-4B27-8D37-7DEE572D65D5}"/>
                </a:ext>
              </a:extLst>
            </p:cNvPr>
            <p:cNvCxnSpPr/>
            <p:nvPr/>
          </p:nvCxnSpPr>
          <p:spPr>
            <a:xfrm>
              <a:off x="8323264" y="4975225"/>
              <a:ext cx="1908175"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6" name="Connettore 1 67">
              <a:extLst>
                <a:ext uri="{FF2B5EF4-FFF2-40B4-BE49-F238E27FC236}">
                  <a16:creationId xmlns:a16="http://schemas.microsoft.com/office/drawing/2014/main" id="{C187708E-5465-4BFE-B21A-FC0A026D2B2A}"/>
                </a:ext>
              </a:extLst>
            </p:cNvPr>
            <p:cNvCxnSpPr/>
            <p:nvPr/>
          </p:nvCxnSpPr>
          <p:spPr>
            <a:xfrm>
              <a:off x="8323263" y="5127625"/>
              <a:ext cx="1892300"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7" name="Connettore 1 68">
              <a:extLst>
                <a:ext uri="{FF2B5EF4-FFF2-40B4-BE49-F238E27FC236}">
                  <a16:creationId xmlns:a16="http://schemas.microsoft.com/office/drawing/2014/main" id="{1217F387-E9CB-4697-B6B5-1065FAEB98F1}"/>
                </a:ext>
              </a:extLst>
            </p:cNvPr>
            <p:cNvCxnSpPr/>
            <p:nvPr/>
          </p:nvCxnSpPr>
          <p:spPr>
            <a:xfrm>
              <a:off x="8323264" y="5280025"/>
              <a:ext cx="1908175"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8" name="Connettore 1 69">
              <a:extLst>
                <a:ext uri="{FF2B5EF4-FFF2-40B4-BE49-F238E27FC236}">
                  <a16:creationId xmlns:a16="http://schemas.microsoft.com/office/drawing/2014/main" id="{C2889212-FD14-42C0-AF7C-5AAA5EC6EB5F}"/>
                </a:ext>
              </a:extLst>
            </p:cNvPr>
            <p:cNvCxnSpPr/>
            <p:nvPr/>
          </p:nvCxnSpPr>
          <p:spPr>
            <a:xfrm>
              <a:off x="8323264" y="5432425"/>
              <a:ext cx="1908175"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9" name="Connettore 1 70">
              <a:extLst>
                <a:ext uri="{FF2B5EF4-FFF2-40B4-BE49-F238E27FC236}">
                  <a16:creationId xmlns:a16="http://schemas.microsoft.com/office/drawing/2014/main" id="{34E54A48-9274-41FF-8E55-12B1B2BF40BC}"/>
                </a:ext>
              </a:extLst>
            </p:cNvPr>
            <p:cNvCxnSpPr/>
            <p:nvPr/>
          </p:nvCxnSpPr>
          <p:spPr>
            <a:xfrm>
              <a:off x="8323264" y="5584825"/>
              <a:ext cx="1908175"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50" name="Connettore 1 71">
              <a:extLst>
                <a:ext uri="{FF2B5EF4-FFF2-40B4-BE49-F238E27FC236}">
                  <a16:creationId xmlns:a16="http://schemas.microsoft.com/office/drawing/2014/main" id="{670CC96E-E889-4668-82CB-2A6941172DBE}"/>
                </a:ext>
              </a:extLst>
            </p:cNvPr>
            <p:cNvCxnSpPr/>
            <p:nvPr/>
          </p:nvCxnSpPr>
          <p:spPr>
            <a:xfrm>
              <a:off x="8323264" y="4076700"/>
              <a:ext cx="1908175"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51" name="Connettore 1 72">
              <a:extLst>
                <a:ext uri="{FF2B5EF4-FFF2-40B4-BE49-F238E27FC236}">
                  <a16:creationId xmlns:a16="http://schemas.microsoft.com/office/drawing/2014/main" id="{78BF540C-5A68-4C7C-B421-FCCF620178CA}"/>
                </a:ext>
              </a:extLst>
            </p:cNvPr>
            <p:cNvCxnSpPr/>
            <p:nvPr/>
          </p:nvCxnSpPr>
          <p:spPr>
            <a:xfrm>
              <a:off x="8323264" y="3933825"/>
              <a:ext cx="1908175"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52" name="Connettore 1 73">
              <a:extLst>
                <a:ext uri="{FF2B5EF4-FFF2-40B4-BE49-F238E27FC236}">
                  <a16:creationId xmlns:a16="http://schemas.microsoft.com/office/drawing/2014/main" id="{1ACBEFBB-C1D6-4595-8555-EC475CFF44DF}"/>
                </a:ext>
              </a:extLst>
            </p:cNvPr>
            <p:cNvCxnSpPr/>
            <p:nvPr/>
          </p:nvCxnSpPr>
          <p:spPr>
            <a:xfrm flipV="1">
              <a:off x="8396288" y="3870325"/>
              <a:ext cx="0" cy="186690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53" name="Connettore 1 75">
              <a:extLst>
                <a:ext uri="{FF2B5EF4-FFF2-40B4-BE49-F238E27FC236}">
                  <a16:creationId xmlns:a16="http://schemas.microsoft.com/office/drawing/2014/main" id="{EAC6E53F-B52E-4555-8C00-DD2727E53E04}"/>
                </a:ext>
              </a:extLst>
            </p:cNvPr>
            <p:cNvCxnSpPr/>
            <p:nvPr/>
          </p:nvCxnSpPr>
          <p:spPr>
            <a:xfrm flipV="1">
              <a:off x="8539163" y="3860800"/>
              <a:ext cx="0" cy="186690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54" name="Connettore 1 76">
              <a:extLst>
                <a:ext uri="{FF2B5EF4-FFF2-40B4-BE49-F238E27FC236}">
                  <a16:creationId xmlns:a16="http://schemas.microsoft.com/office/drawing/2014/main" id="{CD83F438-169E-4F45-AE55-9ADEF199DF1C}"/>
                </a:ext>
              </a:extLst>
            </p:cNvPr>
            <p:cNvCxnSpPr/>
            <p:nvPr/>
          </p:nvCxnSpPr>
          <p:spPr>
            <a:xfrm flipV="1">
              <a:off x="8691563" y="3860800"/>
              <a:ext cx="0" cy="186690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55" name="Connettore 1 77">
              <a:extLst>
                <a:ext uri="{FF2B5EF4-FFF2-40B4-BE49-F238E27FC236}">
                  <a16:creationId xmlns:a16="http://schemas.microsoft.com/office/drawing/2014/main" id="{D53D548B-9C10-4ECA-8BD7-E4B058729A6E}"/>
                </a:ext>
              </a:extLst>
            </p:cNvPr>
            <p:cNvCxnSpPr/>
            <p:nvPr/>
          </p:nvCxnSpPr>
          <p:spPr>
            <a:xfrm flipV="1">
              <a:off x="8843963" y="3860800"/>
              <a:ext cx="0" cy="186690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56" name="Connettore 1 78">
              <a:extLst>
                <a:ext uri="{FF2B5EF4-FFF2-40B4-BE49-F238E27FC236}">
                  <a16:creationId xmlns:a16="http://schemas.microsoft.com/office/drawing/2014/main" id="{79D4F0E4-9202-479C-BC89-311ABBD03389}"/>
                </a:ext>
              </a:extLst>
            </p:cNvPr>
            <p:cNvCxnSpPr/>
            <p:nvPr/>
          </p:nvCxnSpPr>
          <p:spPr>
            <a:xfrm flipV="1">
              <a:off x="8996363" y="3860800"/>
              <a:ext cx="0" cy="186690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57" name="Connettore 1 79">
              <a:extLst>
                <a:ext uri="{FF2B5EF4-FFF2-40B4-BE49-F238E27FC236}">
                  <a16:creationId xmlns:a16="http://schemas.microsoft.com/office/drawing/2014/main" id="{6BE9316F-FF8E-4E3D-9CCF-1479F88B55A3}"/>
                </a:ext>
              </a:extLst>
            </p:cNvPr>
            <p:cNvCxnSpPr/>
            <p:nvPr/>
          </p:nvCxnSpPr>
          <p:spPr>
            <a:xfrm flipV="1">
              <a:off x="9148763" y="3860800"/>
              <a:ext cx="0" cy="186690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58" name="Connettore 1 80">
              <a:extLst>
                <a:ext uri="{FF2B5EF4-FFF2-40B4-BE49-F238E27FC236}">
                  <a16:creationId xmlns:a16="http://schemas.microsoft.com/office/drawing/2014/main" id="{7581BF82-CB06-486A-A0D6-5887FF95B1C8}"/>
                </a:ext>
              </a:extLst>
            </p:cNvPr>
            <p:cNvCxnSpPr/>
            <p:nvPr/>
          </p:nvCxnSpPr>
          <p:spPr>
            <a:xfrm flipV="1">
              <a:off x="9301163" y="3860800"/>
              <a:ext cx="0" cy="186690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59" name="Connettore 1 81">
              <a:extLst>
                <a:ext uri="{FF2B5EF4-FFF2-40B4-BE49-F238E27FC236}">
                  <a16:creationId xmlns:a16="http://schemas.microsoft.com/office/drawing/2014/main" id="{8A392F55-C9E7-4AC3-A076-80C9EDB5264D}"/>
                </a:ext>
              </a:extLst>
            </p:cNvPr>
            <p:cNvCxnSpPr/>
            <p:nvPr/>
          </p:nvCxnSpPr>
          <p:spPr>
            <a:xfrm flipV="1">
              <a:off x="9453563" y="3860800"/>
              <a:ext cx="0" cy="186690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60" name="Connettore 1 82">
              <a:extLst>
                <a:ext uri="{FF2B5EF4-FFF2-40B4-BE49-F238E27FC236}">
                  <a16:creationId xmlns:a16="http://schemas.microsoft.com/office/drawing/2014/main" id="{154C20F2-DF52-4093-928F-FEBF645528EC}"/>
                </a:ext>
              </a:extLst>
            </p:cNvPr>
            <p:cNvCxnSpPr/>
            <p:nvPr/>
          </p:nvCxnSpPr>
          <p:spPr>
            <a:xfrm flipV="1">
              <a:off x="9605963" y="3860800"/>
              <a:ext cx="0" cy="186690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61" name="Connettore 1 83">
              <a:extLst>
                <a:ext uri="{FF2B5EF4-FFF2-40B4-BE49-F238E27FC236}">
                  <a16:creationId xmlns:a16="http://schemas.microsoft.com/office/drawing/2014/main" id="{5FA6ED07-0BBE-42F6-9330-45B72E6623AC}"/>
                </a:ext>
              </a:extLst>
            </p:cNvPr>
            <p:cNvCxnSpPr/>
            <p:nvPr/>
          </p:nvCxnSpPr>
          <p:spPr>
            <a:xfrm flipV="1">
              <a:off x="9758363" y="3860800"/>
              <a:ext cx="0" cy="186690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62" name="Connettore 1 84">
              <a:extLst>
                <a:ext uri="{FF2B5EF4-FFF2-40B4-BE49-F238E27FC236}">
                  <a16:creationId xmlns:a16="http://schemas.microsoft.com/office/drawing/2014/main" id="{15107294-687A-4A3E-8EA1-04DD6C2986CA}"/>
                </a:ext>
              </a:extLst>
            </p:cNvPr>
            <p:cNvCxnSpPr/>
            <p:nvPr/>
          </p:nvCxnSpPr>
          <p:spPr>
            <a:xfrm flipV="1">
              <a:off x="9910763" y="3860800"/>
              <a:ext cx="0" cy="186690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63" name="Connettore 1 85">
              <a:extLst>
                <a:ext uri="{FF2B5EF4-FFF2-40B4-BE49-F238E27FC236}">
                  <a16:creationId xmlns:a16="http://schemas.microsoft.com/office/drawing/2014/main" id="{FE7A4427-4C6C-45D6-A6E3-E8A18F663089}"/>
                </a:ext>
              </a:extLst>
            </p:cNvPr>
            <p:cNvCxnSpPr/>
            <p:nvPr/>
          </p:nvCxnSpPr>
          <p:spPr>
            <a:xfrm flipV="1">
              <a:off x="10052050" y="3860800"/>
              <a:ext cx="0" cy="186690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64" name="Connettore 1 86">
              <a:extLst>
                <a:ext uri="{FF2B5EF4-FFF2-40B4-BE49-F238E27FC236}">
                  <a16:creationId xmlns:a16="http://schemas.microsoft.com/office/drawing/2014/main" id="{49E1FA07-C010-4085-99BF-6F448719E122}"/>
                </a:ext>
              </a:extLst>
            </p:cNvPr>
            <p:cNvCxnSpPr/>
            <p:nvPr/>
          </p:nvCxnSpPr>
          <p:spPr>
            <a:xfrm flipV="1">
              <a:off x="10215563" y="3860800"/>
              <a:ext cx="0" cy="186690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65" name="Connettore 1 87">
              <a:extLst>
                <a:ext uri="{FF2B5EF4-FFF2-40B4-BE49-F238E27FC236}">
                  <a16:creationId xmlns:a16="http://schemas.microsoft.com/office/drawing/2014/main" id="{C585AC4A-966C-43F4-A3D2-C9037B4F077E}"/>
                </a:ext>
              </a:extLst>
            </p:cNvPr>
            <p:cNvCxnSpPr/>
            <p:nvPr/>
          </p:nvCxnSpPr>
          <p:spPr>
            <a:xfrm flipV="1">
              <a:off x="10123489" y="3867150"/>
              <a:ext cx="1587" cy="186690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11" name="Group 10">
            <a:extLst>
              <a:ext uri="{FF2B5EF4-FFF2-40B4-BE49-F238E27FC236}">
                <a16:creationId xmlns:a16="http://schemas.microsoft.com/office/drawing/2014/main" id="{25234DD7-A729-40FB-844C-D783AD5D8DDF}"/>
              </a:ext>
            </a:extLst>
          </p:cNvPr>
          <p:cNvGrpSpPr/>
          <p:nvPr/>
        </p:nvGrpSpPr>
        <p:grpSpPr>
          <a:xfrm>
            <a:off x="8610600" y="2557691"/>
            <a:ext cx="3509401" cy="2224800"/>
            <a:chOff x="8610600" y="2557692"/>
            <a:chExt cx="3509401" cy="2168471"/>
          </a:xfrm>
        </p:grpSpPr>
        <p:sp>
          <p:nvSpPr>
            <p:cNvPr id="70" name="TextBox 69">
              <a:extLst>
                <a:ext uri="{FF2B5EF4-FFF2-40B4-BE49-F238E27FC236}">
                  <a16:creationId xmlns:a16="http://schemas.microsoft.com/office/drawing/2014/main" id="{FB4227F7-3BCE-4E37-BBFB-41149A88B739}"/>
                </a:ext>
              </a:extLst>
            </p:cNvPr>
            <p:cNvSpPr txBox="1"/>
            <p:nvPr/>
          </p:nvSpPr>
          <p:spPr>
            <a:xfrm>
              <a:off x="8610600" y="2557692"/>
              <a:ext cx="3486612" cy="936000"/>
            </a:xfrm>
            <a:prstGeom prst="rect">
              <a:avLst/>
            </a:prstGeom>
            <a:noFill/>
          </p:spPr>
          <p:txBody>
            <a:bodyPr wrap="square" rtlCol="0">
              <a:spAutoFit/>
            </a:bodyPr>
            <a:lstStyle/>
            <a:p>
              <a:r>
                <a:rPr lang="en-US" dirty="0">
                  <a:solidFill>
                    <a:srgbClr val="00B050"/>
                  </a:solidFill>
                  <a:latin typeface="LM Roman 10" panose="00000500000000000000" pitchFamily="50" charset="0"/>
                </a:rPr>
                <a:t>ADVANTAGES</a:t>
              </a:r>
            </a:p>
            <a:p>
              <a:pPr marL="285750" indent="-285750" eaLnBrk="1" hangingPunct="1">
                <a:spcBef>
                  <a:spcPct val="0"/>
                </a:spcBef>
                <a:buFont typeface="Wingdings" panose="05000000000000000000" pitchFamily="2" charset="2"/>
                <a:buChar char="§"/>
              </a:pPr>
              <a:r>
                <a:rPr lang="it-IT" altLang="it-IT" sz="1800" dirty="0">
                  <a:latin typeface="LM Roman 10" panose="00000500000000000000" pitchFamily="50" charset="0"/>
                </a:rPr>
                <a:t>Local shear effects are evaluable</a:t>
              </a:r>
            </a:p>
          </p:txBody>
        </p:sp>
        <p:sp>
          <p:nvSpPr>
            <p:cNvPr id="71" name="TextBox 70">
              <a:extLst>
                <a:ext uri="{FF2B5EF4-FFF2-40B4-BE49-F238E27FC236}">
                  <a16:creationId xmlns:a16="http://schemas.microsoft.com/office/drawing/2014/main" id="{C803E914-0DCF-4E73-8060-C9592F0C2833}"/>
                </a:ext>
              </a:extLst>
            </p:cNvPr>
            <p:cNvSpPr txBox="1"/>
            <p:nvPr/>
          </p:nvSpPr>
          <p:spPr>
            <a:xfrm>
              <a:off x="8633389" y="3525834"/>
              <a:ext cx="3486612" cy="1200329"/>
            </a:xfrm>
            <a:prstGeom prst="rect">
              <a:avLst/>
            </a:prstGeom>
            <a:noFill/>
          </p:spPr>
          <p:txBody>
            <a:bodyPr wrap="square" rtlCol="0">
              <a:spAutoFit/>
            </a:bodyPr>
            <a:lstStyle/>
            <a:p>
              <a:r>
                <a:rPr lang="en-US" dirty="0">
                  <a:solidFill>
                    <a:srgbClr val="FF0000"/>
                  </a:solidFill>
                  <a:latin typeface="LM Roman 10" panose="00000500000000000000" pitchFamily="50" charset="0"/>
                </a:rPr>
                <a:t>DISADVANTAGES</a:t>
              </a:r>
            </a:p>
            <a:p>
              <a:pPr marL="285750" indent="-285750" eaLnBrk="1" hangingPunct="1">
                <a:spcBef>
                  <a:spcPct val="0"/>
                </a:spcBef>
                <a:buFont typeface="Wingdings" panose="05000000000000000000" pitchFamily="2" charset="2"/>
                <a:buChar char="§"/>
              </a:pPr>
              <a:r>
                <a:rPr lang="it-IT" altLang="it-IT" sz="1800" dirty="0">
                  <a:latin typeface="LM Roman 10" panose="00000500000000000000" pitchFamily="50" charset="0"/>
                </a:rPr>
                <a:t>Difficult linear and nonlinear identification</a:t>
              </a:r>
            </a:p>
            <a:p>
              <a:pPr marL="285750" indent="-285750">
                <a:spcBef>
                  <a:spcPct val="0"/>
                </a:spcBef>
                <a:buFont typeface="Wingdings" panose="05000000000000000000" pitchFamily="2" charset="2"/>
                <a:buChar char="§"/>
              </a:pPr>
              <a:r>
                <a:rPr lang="it-IT" altLang="it-IT" sz="1800" dirty="0">
                  <a:latin typeface="LM Roman 10" panose="00000500000000000000" pitchFamily="50" charset="0"/>
                </a:rPr>
                <a:t>High computational effort</a:t>
              </a:r>
            </a:p>
          </p:txBody>
        </p:sp>
      </p:grpSp>
      <p:sp>
        <p:nvSpPr>
          <p:cNvPr id="72" name="Gallone 42">
            <a:extLst>
              <a:ext uri="{FF2B5EF4-FFF2-40B4-BE49-F238E27FC236}">
                <a16:creationId xmlns:a16="http://schemas.microsoft.com/office/drawing/2014/main" id="{464A17CA-814D-4099-A8C9-710166F1D9CC}"/>
              </a:ext>
            </a:extLst>
          </p:cNvPr>
          <p:cNvSpPr/>
          <p:nvPr/>
        </p:nvSpPr>
        <p:spPr>
          <a:xfrm rot="5400000">
            <a:off x="5935849" y="5026110"/>
            <a:ext cx="320301" cy="359082"/>
          </a:xfrm>
          <a:prstGeom prst="chevron">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GB">
              <a:solidFill>
                <a:schemeClr val="tx1"/>
              </a:solidFill>
            </a:endParaRPr>
          </a:p>
        </p:txBody>
      </p:sp>
      <p:sp>
        <p:nvSpPr>
          <p:cNvPr id="69" name="Freeform: Shape 68">
            <a:extLst>
              <a:ext uri="{FF2B5EF4-FFF2-40B4-BE49-F238E27FC236}">
                <a16:creationId xmlns:a16="http://schemas.microsoft.com/office/drawing/2014/main" id="{599A6605-84CA-47E5-9B81-2D3A9474D6D0}"/>
              </a:ext>
            </a:extLst>
          </p:cNvPr>
          <p:cNvSpPr/>
          <p:nvPr/>
        </p:nvSpPr>
        <p:spPr>
          <a:xfrm>
            <a:off x="0" y="4628271"/>
            <a:ext cx="416427" cy="2229729"/>
          </a:xfrm>
          <a:custGeom>
            <a:avLst/>
            <a:gdLst>
              <a:gd name="connsiteX0" fmla="*/ 0 w 416427"/>
              <a:gd name="connsiteY0" fmla="*/ 0 h 2229729"/>
              <a:gd name="connsiteX1" fmla="*/ 7622 w 416427"/>
              <a:gd name="connsiteY1" fmla="*/ 0 h 2229729"/>
              <a:gd name="connsiteX2" fmla="*/ 416427 w 416427"/>
              <a:gd name="connsiteY2" fmla="*/ 2229729 h 2229729"/>
              <a:gd name="connsiteX3" fmla="*/ 0 w 416427"/>
              <a:gd name="connsiteY3" fmla="*/ 2229729 h 2229729"/>
            </a:gdLst>
            <a:ahLst/>
            <a:cxnLst>
              <a:cxn ang="0">
                <a:pos x="connsiteX0" y="connsiteY0"/>
              </a:cxn>
              <a:cxn ang="0">
                <a:pos x="connsiteX1" y="connsiteY1"/>
              </a:cxn>
              <a:cxn ang="0">
                <a:pos x="connsiteX2" y="connsiteY2"/>
              </a:cxn>
              <a:cxn ang="0">
                <a:pos x="connsiteX3" y="connsiteY3"/>
              </a:cxn>
            </a:cxnLst>
            <a:rect l="l" t="t" r="r" b="b"/>
            <a:pathLst>
              <a:path w="416427" h="2229729">
                <a:moveTo>
                  <a:pt x="0" y="0"/>
                </a:moveTo>
                <a:lnTo>
                  <a:pt x="7622" y="0"/>
                </a:lnTo>
                <a:lnTo>
                  <a:pt x="416427" y="2229729"/>
                </a:lnTo>
                <a:lnTo>
                  <a:pt x="0" y="2229729"/>
                </a:lnTo>
                <a:close/>
              </a:path>
            </a:pathLst>
          </a:cu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en-US"/>
          </a:p>
        </p:txBody>
      </p:sp>
      <p:sp>
        <p:nvSpPr>
          <p:cNvPr id="75" name="TextBox 74">
            <a:extLst>
              <a:ext uri="{FF2B5EF4-FFF2-40B4-BE49-F238E27FC236}">
                <a16:creationId xmlns:a16="http://schemas.microsoft.com/office/drawing/2014/main" id="{46CD3EB2-125A-44AF-97A7-2EB34AB0DFD7}"/>
              </a:ext>
            </a:extLst>
          </p:cNvPr>
          <p:cNvSpPr txBox="1"/>
          <p:nvPr/>
        </p:nvSpPr>
        <p:spPr>
          <a:xfrm>
            <a:off x="363369" y="1408201"/>
            <a:ext cx="5101110" cy="1002326"/>
          </a:xfrm>
          <a:prstGeom prst="rect">
            <a:avLst/>
          </a:prstGeom>
          <a:noFill/>
        </p:spPr>
        <p:txBody>
          <a:bodyPr wrap="square" rtlCol="0">
            <a:spAutoFit/>
          </a:bodyPr>
          <a:lstStyle/>
          <a:p>
            <a:pPr algn="ctr">
              <a:lnSpc>
                <a:spcPts val="2160"/>
              </a:lnSpc>
              <a:spcBef>
                <a:spcPct val="0"/>
              </a:spcBef>
            </a:pPr>
            <a:r>
              <a:rPr lang="it-IT" altLang="it-IT" sz="1800" b="1" dirty="0">
                <a:solidFill>
                  <a:srgbClr val="FF0000"/>
                </a:solidFill>
                <a:latin typeface="LM Roman 10" panose="00000500000000000000" pitchFamily="50" charset="0"/>
              </a:rPr>
              <a:t>MACRO-MODEL</a:t>
            </a:r>
          </a:p>
          <a:p>
            <a:pPr algn="ctr" eaLnBrk="1" hangingPunct="1">
              <a:spcBef>
                <a:spcPct val="0"/>
              </a:spcBef>
              <a:buFontTx/>
              <a:buNone/>
            </a:pPr>
            <a:endParaRPr lang="it-IT" altLang="it-IT" sz="300" b="1" dirty="0">
              <a:solidFill>
                <a:srgbClr val="FF0000"/>
              </a:solidFill>
              <a:latin typeface="LM Roman 10" panose="00000500000000000000" pitchFamily="50" charset="0"/>
            </a:endParaRPr>
          </a:p>
          <a:p>
            <a:pPr algn="ctr">
              <a:lnSpc>
                <a:spcPts val="2160"/>
              </a:lnSpc>
              <a:spcBef>
                <a:spcPct val="0"/>
              </a:spcBef>
            </a:pPr>
            <a:r>
              <a:rPr lang="it-IT" altLang="it-IT" b="1" dirty="0">
                <a:latin typeface="LM Roman 10" panose="00000500000000000000" pitchFamily="50" charset="0"/>
              </a:rPr>
              <a:t>1D frame and the infill is modelled as </a:t>
            </a:r>
          </a:p>
          <a:p>
            <a:pPr algn="ctr">
              <a:lnSpc>
                <a:spcPts val="2160"/>
              </a:lnSpc>
              <a:spcBef>
                <a:spcPct val="0"/>
              </a:spcBef>
            </a:pPr>
            <a:r>
              <a:rPr lang="it-IT" altLang="it-IT" b="1" dirty="0">
                <a:latin typeface="LM Roman 10" panose="00000500000000000000" pitchFamily="50" charset="0"/>
              </a:rPr>
              <a:t>one equivalent strut</a:t>
            </a:r>
          </a:p>
        </p:txBody>
      </p:sp>
      <p:sp>
        <p:nvSpPr>
          <p:cNvPr id="74" name="CasellaDiTesto 22">
            <a:extLst>
              <a:ext uri="{FF2B5EF4-FFF2-40B4-BE49-F238E27FC236}">
                <a16:creationId xmlns:a16="http://schemas.microsoft.com/office/drawing/2014/main" id="{104753FA-3011-4F57-987E-A6B0B68DBD40}"/>
              </a:ext>
            </a:extLst>
          </p:cNvPr>
          <p:cNvSpPr txBox="1"/>
          <p:nvPr/>
        </p:nvSpPr>
        <p:spPr>
          <a:xfrm>
            <a:off x="370907" y="5532143"/>
            <a:ext cx="11460480" cy="646331"/>
          </a:xfrm>
          <a:prstGeom prst="rect">
            <a:avLst/>
          </a:prstGeom>
          <a:gradFill flip="none" rotWithShape="1">
            <a:gsLst>
              <a:gs pos="0">
                <a:srgbClr val="F7D096">
                  <a:tint val="66000"/>
                  <a:satMod val="160000"/>
                </a:srgbClr>
              </a:gs>
              <a:gs pos="50000">
                <a:srgbClr val="F7D096">
                  <a:tint val="44500"/>
                  <a:satMod val="160000"/>
                </a:srgbClr>
              </a:gs>
              <a:gs pos="100000">
                <a:srgbClr val="F7D096">
                  <a:tint val="23500"/>
                  <a:satMod val="160000"/>
                </a:srgbClr>
              </a:gs>
            </a:gsLst>
            <a:lin ang="2700000" scaled="1"/>
            <a:tileRect/>
          </a:gradFill>
          <a:ln w="19050">
            <a:solidFill>
              <a:schemeClr val="tx1"/>
            </a:solidFill>
          </a:ln>
        </p:spPr>
        <p:txBody>
          <a:bodyPr wrap="square" rtlCol="0">
            <a:spAutoFit/>
          </a:bodyPr>
          <a:lstStyle/>
          <a:p>
            <a:pPr algn="ctr"/>
            <a:r>
              <a:rPr lang="en-GB" b="1" dirty="0">
                <a:latin typeface="LM Roman 10" panose="00000500000000000000" pitchFamily="50" charset="0"/>
                <a:cs typeface="Arial" panose="020B0604020202020204" pitchFamily="34" charset="0"/>
              </a:rPr>
              <a:t>Thesis objective</a:t>
            </a:r>
            <a:r>
              <a:rPr lang="en-GB" dirty="0">
                <a:latin typeface="LM Roman 10" panose="00000500000000000000" pitchFamily="50" charset="0"/>
                <a:cs typeface="Arial" panose="020B0604020202020204" pitchFamily="34" charset="0"/>
              </a:rPr>
              <a:t>: development of analytical solution that takes into account additional shear demand for the simplified macro-model</a:t>
            </a:r>
          </a:p>
        </p:txBody>
      </p:sp>
      <p:sp>
        <p:nvSpPr>
          <p:cNvPr id="76" name="Gallone 42">
            <a:extLst>
              <a:ext uri="{FF2B5EF4-FFF2-40B4-BE49-F238E27FC236}">
                <a16:creationId xmlns:a16="http://schemas.microsoft.com/office/drawing/2014/main" id="{A8DD2B52-29BC-4049-A998-19B511D7D3F8}"/>
              </a:ext>
            </a:extLst>
          </p:cNvPr>
          <p:cNvSpPr/>
          <p:nvPr/>
        </p:nvSpPr>
        <p:spPr>
          <a:xfrm rot="5400000">
            <a:off x="5907067" y="4065113"/>
            <a:ext cx="320301" cy="359082"/>
          </a:xfrm>
          <a:prstGeom prst="chevron">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GB">
              <a:solidFill>
                <a:schemeClr val="tx1"/>
              </a:solidFill>
            </a:endParaRPr>
          </a:p>
        </p:txBody>
      </p:sp>
      <p:sp>
        <p:nvSpPr>
          <p:cNvPr id="3" name="Rectangle 2">
            <a:extLst>
              <a:ext uri="{FF2B5EF4-FFF2-40B4-BE49-F238E27FC236}">
                <a16:creationId xmlns:a16="http://schemas.microsoft.com/office/drawing/2014/main" id="{85D91FDF-77CE-4A3F-99DE-6A0D422228D3}"/>
              </a:ext>
            </a:extLst>
          </p:cNvPr>
          <p:cNvSpPr/>
          <p:nvPr/>
        </p:nvSpPr>
        <p:spPr>
          <a:xfrm>
            <a:off x="3387777" y="3818438"/>
            <a:ext cx="2214462" cy="7978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lus Sign 5">
            <a:extLst>
              <a:ext uri="{FF2B5EF4-FFF2-40B4-BE49-F238E27FC236}">
                <a16:creationId xmlns:a16="http://schemas.microsoft.com/office/drawing/2014/main" id="{BAEB1F06-0E7F-4935-BFB9-C796CF4272C2}"/>
              </a:ext>
            </a:extLst>
          </p:cNvPr>
          <p:cNvSpPr/>
          <p:nvPr/>
        </p:nvSpPr>
        <p:spPr>
          <a:xfrm>
            <a:off x="2534797" y="3999974"/>
            <a:ext cx="559253" cy="559449"/>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TextBox 76">
            <a:extLst>
              <a:ext uri="{FF2B5EF4-FFF2-40B4-BE49-F238E27FC236}">
                <a16:creationId xmlns:a16="http://schemas.microsoft.com/office/drawing/2014/main" id="{88A60F65-644F-44D8-AD1B-B5B8F1472002}"/>
              </a:ext>
            </a:extLst>
          </p:cNvPr>
          <p:cNvSpPr txBox="1"/>
          <p:nvPr/>
        </p:nvSpPr>
        <p:spPr>
          <a:xfrm>
            <a:off x="2579395" y="2557692"/>
            <a:ext cx="3486612" cy="1200329"/>
          </a:xfrm>
          <a:prstGeom prst="rect">
            <a:avLst/>
          </a:prstGeom>
          <a:noFill/>
        </p:spPr>
        <p:txBody>
          <a:bodyPr wrap="square" rtlCol="0">
            <a:spAutoFit/>
          </a:bodyPr>
          <a:lstStyle/>
          <a:p>
            <a:r>
              <a:rPr lang="en-US" dirty="0">
                <a:solidFill>
                  <a:srgbClr val="00B050"/>
                </a:solidFill>
                <a:latin typeface="LM Roman 10" panose="00000500000000000000" pitchFamily="50" charset="0"/>
              </a:rPr>
              <a:t>ADVANTAGES</a:t>
            </a:r>
          </a:p>
          <a:p>
            <a:pPr marL="285750" indent="-285750" eaLnBrk="1" hangingPunct="1">
              <a:spcBef>
                <a:spcPct val="0"/>
              </a:spcBef>
              <a:buFont typeface="Wingdings" panose="05000000000000000000" pitchFamily="2" charset="2"/>
              <a:buChar char="§"/>
            </a:pPr>
            <a:r>
              <a:rPr lang="it-IT" altLang="it-IT" sz="1800" dirty="0">
                <a:latin typeface="LM Roman 10" panose="00000500000000000000" pitchFamily="50" charset="0"/>
              </a:rPr>
              <a:t>Simple linear and nonlinear identification</a:t>
            </a:r>
          </a:p>
          <a:p>
            <a:pPr marL="285750" indent="-285750" eaLnBrk="1" hangingPunct="1">
              <a:spcBef>
                <a:spcPct val="0"/>
              </a:spcBef>
              <a:buFont typeface="Wingdings" panose="05000000000000000000" pitchFamily="2" charset="2"/>
              <a:buChar char="§"/>
            </a:pPr>
            <a:r>
              <a:rPr lang="it-IT" altLang="it-IT" sz="1800" dirty="0">
                <a:latin typeface="LM Roman 10" panose="00000500000000000000" pitchFamily="50" charset="0"/>
              </a:rPr>
              <a:t>Low computational effort</a:t>
            </a:r>
          </a:p>
        </p:txBody>
      </p:sp>
    </p:spTree>
    <p:extLst>
      <p:ext uri="{BB962C8B-B14F-4D97-AF65-F5344CB8AC3E}">
        <p14:creationId xmlns:p14="http://schemas.microsoft.com/office/powerpoint/2010/main" val="6406547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2"/>
          </p:nvPr>
        </p:nvSpPr>
        <p:spPr/>
        <p:txBody>
          <a:bodyPr/>
          <a:lstStyle/>
          <a:p>
            <a:fld id="{D6C43D34-2C1C-48BE-A1E0-CFA9AC7FEC3F}" type="slidenum">
              <a:rPr lang="en-GB" smtClean="0"/>
              <a:t>6</a:t>
            </a:fld>
            <a:endParaRPr lang="en-GB" dirty="0"/>
          </a:p>
        </p:txBody>
      </p:sp>
      <p:sp>
        <p:nvSpPr>
          <p:cNvPr id="2" name="Titolo 1"/>
          <p:cNvSpPr>
            <a:spLocks noGrp="1"/>
          </p:cNvSpPr>
          <p:nvPr>
            <p:ph type="title"/>
          </p:nvPr>
        </p:nvSpPr>
        <p:spPr>
          <a:xfrm>
            <a:off x="274559" y="208052"/>
            <a:ext cx="9292988" cy="386410"/>
          </a:xfrm>
        </p:spPr>
        <p:txBody>
          <a:bodyPr>
            <a:normAutofit fontScale="90000"/>
          </a:bodyPr>
          <a:lstStyle/>
          <a:p>
            <a:r>
              <a:rPr lang="en-GB" dirty="0">
                <a:latin typeface="LM Roman 10" panose="00000500000000000000" pitchFamily="50" charset="0"/>
              </a:rPr>
              <a:t>Strategy</a:t>
            </a:r>
          </a:p>
        </p:txBody>
      </p:sp>
      <p:sp>
        <p:nvSpPr>
          <p:cNvPr id="25" name="CasellaDiTesto 24"/>
          <p:cNvSpPr txBox="1"/>
          <p:nvPr/>
        </p:nvSpPr>
        <p:spPr>
          <a:xfrm>
            <a:off x="365760" y="4269558"/>
            <a:ext cx="11460480" cy="1754326"/>
          </a:xfrm>
          <a:prstGeom prst="rect">
            <a:avLst/>
          </a:prstGeom>
          <a:noFill/>
        </p:spPr>
        <p:txBody>
          <a:bodyPr wrap="square" rtlCol="0">
            <a:spAutoFit/>
          </a:bodyPr>
          <a:lstStyle/>
          <a:p>
            <a:pPr marL="342900" indent="-342900">
              <a:buAutoNum type="arabicPeriod"/>
            </a:pPr>
            <a:r>
              <a:rPr lang="en-GB" b="1" dirty="0">
                <a:latin typeface="LM Roman 10" panose="00000500000000000000" pitchFamily="50" charset="0"/>
                <a:cs typeface="Arial" panose="020B0604020202020204" pitchFamily="34" charset="0"/>
              </a:rPr>
              <a:t>Refined micro-model: </a:t>
            </a:r>
            <a:r>
              <a:rPr lang="en-GB" dirty="0">
                <a:latin typeface="LM Roman 10" panose="00000500000000000000" pitchFamily="50" charset="0"/>
                <a:cs typeface="Arial" panose="020B0604020202020204" pitchFamily="34" charset="0"/>
              </a:rPr>
              <a:t>FEM model that able to simulate </a:t>
            </a:r>
            <a:r>
              <a:rPr lang="en-US" dirty="0">
                <a:latin typeface="LM Roman 10" panose="00000500000000000000" pitchFamily="50" charset="0"/>
              </a:rPr>
              <a:t>frame infilled interaction with the friction and with a possible detachment between them</a:t>
            </a:r>
          </a:p>
          <a:p>
            <a:pPr marL="342900" indent="-342900">
              <a:buAutoNum type="arabicPeriod"/>
            </a:pPr>
            <a:r>
              <a:rPr lang="en-US" b="1" dirty="0">
                <a:latin typeface="LM Roman 10" panose="00000500000000000000" pitchFamily="50" charset="0"/>
                <a:cs typeface="Arial" panose="020B0604020202020204" pitchFamily="34" charset="0"/>
              </a:rPr>
              <a:t>Model calibration: </a:t>
            </a:r>
            <a:r>
              <a:rPr lang="en-US" dirty="0">
                <a:latin typeface="LM Roman 10" panose="00000500000000000000" pitchFamily="50" charset="0"/>
                <a:cs typeface="Arial" panose="020B0604020202020204" pitchFamily="34" charset="0"/>
              </a:rPr>
              <a:t>by using two sets of experimental data with different types of masonry and aspect ratio</a:t>
            </a:r>
          </a:p>
          <a:p>
            <a:pPr marL="342900" indent="-342900">
              <a:buAutoNum type="arabicPeriod"/>
            </a:pPr>
            <a:r>
              <a:rPr lang="en-GB" b="1" dirty="0">
                <a:latin typeface="LM Roman 10" panose="00000500000000000000" pitchFamily="50" charset="0"/>
                <a:cs typeface="Arial" panose="020B0604020202020204" pitchFamily="34" charset="0"/>
              </a:rPr>
              <a:t>Analytical solution: </a:t>
            </a:r>
            <a:r>
              <a:rPr lang="en-US" dirty="0">
                <a:latin typeface="LM Roman 10" panose="00000500000000000000" pitchFamily="50" charset="0"/>
              </a:rPr>
              <a:t>a proposal for the analytical solution of the additional shear that will be applied to the macro-model</a:t>
            </a:r>
            <a:endParaRPr lang="en-GB" b="1" dirty="0">
              <a:latin typeface="LM Roman 10" panose="00000500000000000000" pitchFamily="50" charset="0"/>
              <a:cs typeface="Arial" panose="020B0604020202020204" pitchFamily="34" charset="0"/>
            </a:endParaRPr>
          </a:p>
        </p:txBody>
      </p:sp>
      <p:sp>
        <p:nvSpPr>
          <p:cNvPr id="15" name="Freeform: Shape 14">
            <a:extLst>
              <a:ext uri="{FF2B5EF4-FFF2-40B4-BE49-F238E27FC236}">
                <a16:creationId xmlns:a16="http://schemas.microsoft.com/office/drawing/2014/main" id="{F9F11355-E77C-4610-9F0B-6196787BBEA1}"/>
              </a:ext>
            </a:extLst>
          </p:cNvPr>
          <p:cNvSpPr/>
          <p:nvPr/>
        </p:nvSpPr>
        <p:spPr>
          <a:xfrm>
            <a:off x="0" y="4628271"/>
            <a:ext cx="416427" cy="2229729"/>
          </a:xfrm>
          <a:custGeom>
            <a:avLst/>
            <a:gdLst>
              <a:gd name="connsiteX0" fmla="*/ 0 w 416427"/>
              <a:gd name="connsiteY0" fmla="*/ 0 h 2229729"/>
              <a:gd name="connsiteX1" fmla="*/ 7622 w 416427"/>
              <a:gd name="connsiteY1" fmla="*/ 0 h 2229729"/>
              <a:gd name="connsiteX2" fmla="*/ 416427 w 416427"/>
              <a:gd name="connsiteY2" fmla="*/ 2229729 h 2229729"/>
              <a:gd name="connsiteX3" fmla="*/ 0 w 416427"/>
              <a:gd name="connsiteY3" fmla="*/ 2229729 h 2229729"/>
            </a:gdLst>
            <a:ahLst/>
            <a:cxnLst>
              <a:cxn ang="0">
                <a:pos x="connsiteX0" y="connsiteY0"/>
              </a:cxn>
              <a:cxn ang="0">
                <a:pos x="connsiteX1" y="connsiteY1"/>
              </a:cxn>
              <a:cxn ang="0">
                <a:pos x="connsiteX2" y="connsiteY2"/>
              </a:cxn>
              <a:cxn ang="0">
                <a:pos x="connsiteX3" y="connsiteY3"/>
              </a:cxn>
            </a:cxnLst>
            <a:rect l="l" t="t" r="r" b="b"/>
            <a:pathLst>
              <a:path w="416427" h="2229729">
                <a:moveTo>
                  <a:pt x="0" y="0"/>
                </a:moveTo>
                <a:lnTo>
                  <a:pt x="7622" y="0"/>
                </a:lnTo>
                <a:lnTo>
                  <a:pt x="416427" y="2229729"/>
                </a:lnTo>
                <a:lnTo>
                  <a:pt x="0" y="2229729"/>
                </a:lnTo>
                <a:close/>
              </a:path>
            </a:pathLst>
          </a:cu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en-US"/>
          </a:p>
        </p:txBody>
      </p:sp>
      <p:grpSp>
        <p:nvGrpSpPr>
          <p:cNvPr id="215" name="Group 214">
            <a:extLst>
              <a:ext uri="{FF2B5EF4-FFF2-40B4-BE49-F238E27FC236}">
                <a16:creationId xmlns:a16="http://schemas.microsoft.com/office/drawing/2014/main" id="{90D5B60E-272A-42D6-87F0-A320B3959971}"/>
              </a:ext>
            </a:extLst>
          </p:cNvPr>
          <p:cNvGrpSpPr/>
          <p:nvPr/>
        </p:nvGrpSpPr>
        <p:grpSpPr>
          <a:xfrm>
            <a:off x="469127" y="965208"/>
            <a:ext cx="11253743" cy="2910535"/>
            <a:chOff x="469127" y="965208"/>
            <a:chExt cx="11253743" cy="2910535"/>
          </a:xfrm>
        </p:grpSpPr>
        <p:grpSp>
          <p:nvGrpSpPr>
            <p:cNvPr id="92" name="Group 91">
              <a:extLst>
                <a:ext uri="{FF2B5EF4-FFF2-40B4-BE49-F238E27FC236}">
                  <a16:creationId xmlns:a16="http://schemas.microsoft.com/office/drawing/2014/main" id="{B0BCFE5E-83D6-4EE6-ABE4-F7CFA6B862C1}"/>
                </a:ext>
              </a:extLst>
            </p:cNvPr>
            <p:cNvGrpSpPr/>
            <p:nvPr/>
          </p:nvGrpSpPr>
          <p:grpSpPr>
            <a:xfrm>
              <a:off x="469127" y="965208"/>
              <a:ext cx="11253743" cy="2910535"/>
              <a:chOff x="469127" y="965208"/>
              <a:chExt cx="11253743" cy="2910535"/>
            </a:xfrm>
          </p:grpSpPr>
          <p:grpSp>
            <p:nvGrpSpPr>
              <p:cNvPr id="93" name="Group 92">
                <a:extLst>
                  <a:ext uri="{FF2B5EF4-FFF2-40B4-BE49-F238E27FC236}">
                    <a16:creationId xmlns:a16="http://schemas.microsoft.com/office/drawing/2014/main" id="{BBAE90D8-9CA6-4FD7-A4F4-299DF5FA27A4}"/>
                  </a:ext>
                </a:extLst>
              </p:cNvPr>
              <p:cNvGrpSpPr/>
              <p:nvPr/>
            </p:nvGrpSpPr>
            <p:grpSpPr>
              <a:xfrm>
                <a:off x="469127" y="965208"/>
                <a:ext cx="11253743" cy="2910535"/>
                <a:chOff x="469127" y="965208"/>
                <a:chExt cx="11253743" cy="2910535"/>
              </a:xfrm>
            </p:grpSpPr>
            <p:grpSp>
              <p:nvGrpSpPr>
                <p:cNvPr id="95" name="Group 94">
                  <a:extLst>
                    <a:ext uri="{FF2B5EF4-FFF2-40B4-BE49-F238E27FC236}">
                      <a16:creationId xmlns:a16="http://schemas.microsoft.com/office/drawing/2014/main" id="{0C6D1E84-3657-413A-B4D5-FE949EC5B2C2}"/>
                    </a:ext>
                  </a:extLst>
                </p:cNvPr>
                <p:cNvGrpSpPr/>
                <p:nvPr/>
              </p:nvGrpSpPr>
              <p:grpSpPr>
                <a:xfrm>
                  <a:off x="469127" y="965208"/>
                  <a:ext cx="11253743" cy="2910535"/>
                  <a:chOff x="469127" y="965208"/>
                  <a:chExt cx="11253743" cy="2910535"/>
                </a:xfrm>
              </p:grpSpPr>
              <p:pic>
                <p:nvPicPr>
                  <p:cNvPr id="109" name="Picture 108">
                    <a:extLst>
                      <a:ext uri="{FF2B5EF4-FFF2-40B4-BE49-F238E27FC236}">
                        <a16:creationId xmlns:a16="http://schemas.microsoft.com/office/drawing/2014/main" id="{A09F3AC3-3270-4114-B4BA-3B9DAE52842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9827" y="1512362"/>
                    <a:ext cx="3115095" cy="1589709"/>
                  </a:xfrm>
                  <a:prstGeom prst="rect">
                    <a:avLst/>
                  </a:prstGeom>
                </p:spPr>
              </p:pic>
              <p:grpSp>
                <p:nvGrpSpPr>
                  <p:cNvPr id="110" name="Group 109">
                    <a:extLst>
                      <a:ext uri="{FF2B5EF4-FFF2-40B4-BE49-F238E27FC236}">
                        <a16:creationId xmlns:a16="http://schemas.microsoft.com/office/drawing/2014/main" id="{1AB9E7B8-BBCE-450C-8ED0-7281E33A5817}"/>
                      </a:ext>
                    </a:extLst>
                  </p:cNvPr>
                  <p:cNvGrpSpPr/>
                  <p:nvPr/>
                </p:nvGrpSpPr>
                <p:grpSpPr>
                  <a:xfrm>
                    <a:off x="469127" y="965208"/>
                    <a:ext cx="11253743" cy="2910535"/>
                    <a:chOff x="477277" y="1733014"/>
                    <a:chExt cx="11253743" cy="2910535"/>
                  </a:xfrm>
                </p:grpSpPr>
                <p:grpSp>
                  <p:nvGrpSpPr>
                    <p:cNvPr id="111" name="Group 110">
                      <a:extLst>
                        <a:ext uri="{FF2B5EF4-FFF2-40B4-BE49-F238E27FC236}">
                          <a16:creationId xmlns:a16="http://schemas.microsoft.com/office/drawing/2014/main" id="{3168B113-1AE8-43E8-816C-E886BDD51F1C}"/>
                        </a:ext>
                      </a:extLst>
                    </p:cNvPr>
                    <p:cNvGrpSpPr/>
                    <p:nvPr/>
                  </p:nvGrpSpPr>
                  <p:grpSpPr>
                    <a:xfrm>
                      <a:off x="477277" y="1733014"/>
                      <a:ext cx="11253743" cy="2910535"/>
                      <a:chOff x="477277" y="1733014"/>
                      <a:chExt cx="11253743" cy="2910535"/>
                    </a:xfrm>
                  </p:grpSpPr>
                  <p:sp>
                    <p:nvSpPr>
                      <p:cNvPr id="115" name="CasellaDiTesto 16">
                        <a:extLst>
                          <a:ext uri="{FF2B5EF4-FFF2-40B4-BE49-F238E27FC236}">
                            <a16:creationId xmlns:a16="http://schemas.microsoft.com/office/drawing/2014/main" id="{6F6D8E0F-E0CB-4226-808F-E57E4383EA81}"/>
                          </a:ext>
                        </a:extLst>
                      </p:cNvPr>
                      <p:cNvSpPr txBox="1"/>
                      <p:nvPr/>
                    </p:nvSpPr>
                    <p:spPr>
                      <a:xfrm>
                        <a:off x="477277" y="1733014"/>
                        <a:ext cx="3240000" cy="369332"/>
                      </a:xfrm>
                      <a:prstGeom prst="rect">
                        <a:avLst/>
                      </a:prstGeom>
                      <a:noFill/>
                    </p:spPr>
                    <p:txBody>
                      <a:bodyPr wrap="square" rtlCol="0">
                        <a:spAutoFit/>
                      </a:bodyPr>
                      <a:lstStyle/>
                      <a:p>
                        <a:pPr algn="ctr"/>
                        <a:r>
                          <a:rPr lang="en-GB" b="1" dirty="0">
                            <a:latin typeface="LM Roman 10" panose="00000500000000000000" pitchFamily="50" charset="0"/>
                            <a:cs typeface="Arial" panose="020B0604020202020204" pitchFamily="34" charset="0"/>
                          </a:rPr>
                          <a:t>Refined micro</a:t>
                        </a:r>
                        <a:r>
                          <a:rPr lang="en-US" b="1" dirty="0">
                            <a:latin typeface="LM Roman 10" panose="00000500000000000000" pitchFamily="50" charset="0"/>
                            <a:cs typeface="Arial" panose="020B0604020202020204" pitchFamily="34" charset="0"/>
                          </a:rPr>
                          <a:t>-</a:t>
                        </a:r>
                        <a:r>
                          <a:rPr lang="en-GB" b="1" dirty="0">
                            <a:latin typeface="LM Roman 10" panose="00000500000000000000" pitchFamily="50" charset="0"/>
                            <a:cs typeface="Arial" panose="020B0604020202020204" pitchFamily="34" charset="0"/>
                          </a:rPr>
                          <a:t>model</a:t>
                        </a:r>
                      </a:p>
                    </p:txBody>
                  </p:sp>
                  <p:sp>
                    <p:nvSpPr>
                      <p:cNvPr id="116" name="CasellaDiTesto 17">
                        <a:extLst>
                          <a:ext uri="{FF2B5EF4-FFF2-40B4-BE49-F238E27FC236}">
                            <a16:creationId xmlns:a16="http://schemas.microsoft.com/office/drawing/2014/main" id="{1F5C654B-0084-431D-9391-05298CC370D1}"/>
                          </a:ext>
                        </a:extLst>
                      </p:cNvPr>
                      <p:cNvSpPr txBox="1"/>
                      <p:nvPr/>
                    </p:nvSpPr>
                    <p:spPr>
                      <a:xfrm>
                        <a:off x="4509913" y="1733014"/>
                        <a:ext cx="3240000" cy="369332"/>
                      </a:xfrm>
                      <a:prstGeom prst="rect">
                        <a:avLst/>
                      </a:prstGeom>
                      <a:noFill/>
                    </p:spPr>
                    <p:txBody>
                      <a:bodyPr wrap="square" rtlCol="0">
                        <a:spAutoFit/>
                      </a:bodyPr>
                      <a:lstStyle/>
                      <a:p>
                        <a:pPr algn="ctr"/>
                        <a:r>
                          <a:rPr lang="en-GB" b="1" dirty="0">
                            <a:latin typeface="LM Roman 10" panose="00000500000000000000" pitchFamily="50" charset="0"/>
                            <a:cs typeface="Arial" panose="020B0604020202020204" pitchFamily="34" charset="0"/>
                          </a:rPr>
                          <a:t>Model calibration</a:t>
                        </a:r>
                      </a:p>
                    </p:txBody>
                  </p:sp>
                  <p:sp>
                    <p:nvSpPr>
                      <p:cNvPr id="117" name="CasellaDiTesto 18">
                        <a:extLst>
                          <a:ext uri="{FF2B5EF4-FFF2-40B4-BE49-F238E27FC236}">
                            <a16:creationId xmlns:a16="http://schemas.microsoft.com/office/drawing/2014/main" id="{66E6C24F-99E3-4F0C-BFF4-1BCB5F241CD8}"/>
                          </a:ext>
                        </a:extLst>
                      </p:cNvPr>
                      <p:cNvSpPr txBox="1"/>
                      <p:nvPr/>
                    </p:nvSpPr>
                    <p:spPr>
                      <a:xfrm>
                        <a:off x="8491020" y="1733014"/>
                        <a:ext cx="3240000" cy="369332"/>
                      </a:xfrm>
                      <a:prstGeom prst="rect">
                        <a:avLst/>
                      </a:prstGeom>
                      <a:noFill/>
                    </p:spPr>
                    <p:txBody>
                      <a:bodyPr wrap="square" rtlCol="0">
                        <a:spAutoFit/>
                      </a:bodyPr>
                      <a:lstStyle/>
                      <a:p>
                        <a:pPr algn="ctr"/>
                        <a:r>
                          <a:rPr lang="en-GB" b="1" dirty="0">
                            <a:latin typeface="LM Roman 10" panose="00000500000000000000" pitchFamily="50" charset="0"/>
                            <a:cs typeface="Arial" panose="020B0604020202020204" pitchFamily="34" charset="0"/>
                          </a:rPr>
                          <a:t>Analytical solution</a:t>
                        </a:r>
                      </a:p>
                    </p:txBody>
                  </p:sp>
                  <p:grpSp>
                    <p:nvGrpSpPr>
                      <p:cNvPr id="118" name="Group 117">
                        <a:extLst>
                          <a:ext uri="{FF2B5EF4-FFF2-40B4-BE49-F238E27FC236}">
                            <a16:creationId xmlns:a16="http://schemas.microsoft.com/office/drawing/2014/main" id="{C344C340-7E91-41C8-8EF5-C47EBD9EAFD0}"/>
                          </a:ext>
                        </a:extLst>
                      </p:cNvPr>
                      <p:cNvGrpSpPr/>
                      <p:nvPr/>
                    </p:nvGrpSpPr>
                    <p:grpSpPr>
                      <a:xfrm>
                        <a:off x="477277" y="2152266"/>
                        <a:ext cx="11253743" cy="2491283"/>
                        <a:chOff x="470827" y="1314518"/>
                        <a:chExt cx="11253743" cy="2491283"/>
                      </a:xfrm>
                    </p:grpSpPr>
                    <p:sp>
                      <p:nvSpPr>
                        <p:cNvPr id="119" name="Gallone 42">
                          <a:extLst>
                            <a:ext uri="{FF2B5EF4-FFF2-40B4-BE49-F238E27FC236}">
                              <a16:creationId xmlns:a16="http://schemas.microsoft.com/office/drawing/2014/main" id="{DD042E41-3662-4305-9443-D47063BBF145}"/>
                            </a:ext>
                          </a:extLst>
                        </p:cNvPr>
                        <p:cNvSpPr/>
                        <p:nvPr/>
                      </p:nvSpPr>
                      <p:spPr>
                        <a:xfrm>
                          <a:off x="3947491" y="2380577"/>
                          <a:ext cx="320301" cy="359082"/>
                        </a:xfrm>
                        <a:prstGeom prst="chevron">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GB">
                            <a:solidFill>
                              <a:schemeClr val="tx1"/>
                            </a:solidFill>
                          </a:endParaRPr>
                        </a:p>
                      </p:txBody>
                    </p:sp>
                    <p:sp>
                      <p:nvSpPr>
                        <p:cNvPr id="120" name="Gallone 43">
                          <a:extLst>
                            <a:ext uri="{FF2B5EF4-FFF2-40B4-BE49-F238E27FC236}">
                              <a16:creationId xmlns:a16="http://schemas.microsoft.com/office/drawing/2014/main" id="{0C1F2B2F-058D-43C0-BB65-E0E00EC72C7A}"/>
                            </a:ext>
                          </a:extLst>
                        </p:cNvPr>
                        <p:cNvSpPr/>
                        <p:nvPr/>
                      </p:nvSpPr>
                      <p:spPr>
                        <a:xfrm>
                          <a:off x="7951294" y="2380577"/>
                          <a:ext cx="320301" cy="359082"/>
                        </a:xfrm>
                        <a:prstGeom prst="chevron">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GB">
                            <a:solidFill>
                              <a:schemeClr val="tx1"/>
                            </a:solidFill>
                          </a:endParaRPr>
                        </a:p>
                      </p:txBody>
                    </p:sp>
                    <p:grpSp>
                      <p:nvGrpSpPr>
                        <p:cNvPr id="121" name="Group 120">
                          <a:extLst>
                            <a:ext uri="{FF2B5EF4-FFF2-40B4-BE49-F238E27FC236}">
                              <a16:creationId xmlns:a16="http://schemas.microsoft.com/office/drawing/2014/main" id="{41B6EC5D-431E-452D-A4D9-BC13032B4407}"/>
                            </a:ext>
                          </a:extLst>
                        </p:cNvPr>
                        <p:cNvGrpSpPr/>
                        <p:nvPr/>
                      </p:nvGrpSpPr>
                      <p:grpSpPr>
                        <a:xfrm>
                          <a:off x="470827" y="1314518"/>
                          <a:ext cx="11253743" cy="2491283"/>
                          <a:chOff x="491041" y="1314519"/>
                          <a:chExt cx="11253743" cy="2491283"/>
                        </a:xfrm>
                      </p:grpSpPr>
                      <p:sp>
                        <p:nvSpPr>
                          <p:cNvPr id="122" name="Rettangolo arrotondato 41">
                            <a:extLst>
                              <a:ext uri="{FF2B5EF4-FFF2-40B4-BE49-F238E27FC236}">
                                <a16:creationId xmlns:a16="http://schemas.microsoft.com/office/drawing/2014/main" id="{D6346E49-808C-441A-AD82-E1315716E941}"/>
                              </a:ext>
                            </a:extLst>
                          </p:cNvPr>
                          <p:cNvSpPr/>
                          <p:nvPr/>
                        </p:nvSpPr>
                        <p:spPr>
                          <a:xfrm>
                            <a:off x="8504784" y="1314519"/>
                            <a:ext cx="3240000" cy="2491200"/>
                          </a:xfrm>
                          <a:prstGeom prst="round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sp>
                        <p:nvSpPr>
                          <p:cNvPr id="123" name="Rettangolo arrotondato 40">
                            <a:extLst>
                              <a:ext uri="{FF2B5EF4-FFF2-40B4-BE49-F238E27FC236}">
                                <a16:creationId xmlns:a16="http://schemas.microsoft.com/office/drawing/2014/main" id="{77046BC0-C5DC-49F7-AD23-23A8BA56C22B}"/>
                              </a:ext>
                            </a:extLst>
                          </p:cNvPr>
                          <p:cNvSpPr/>
                          <p:nvPr/>
                        </p:nvSpPr>
                        <p:spPr>
                          <a:xfrm>
                            <a:off x="4523677" y="1315150"/>
                            <a:ext cx="3240000" cy="2490652"/>
                          </a:xfrm>
                          <a:prstGeom prst="round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sp>
                        <p:nvSpPr>
                          <p:cNvPr id="124" name="Rettangolo arrotondato 39">
                            <a:extLst>
                              <a:ext uri="{FF2B5EF4-FFF2-40B4-BE49-F238E27FC236}">
                                <a16:creationId xmlns:a16="http://schemas.microsoft.com/office/drawing/2014/main" id="{4971A99E-4A44-47E9-A32E-7F064EFD0972}"/>
                              </a:ext>
                            </a:extLst>
                          </p:cNvPr>
                          <p:cNvSpPr/>
                          <p:nvPr/>
                        </p:nvSpPr>
                        <p:spPr>
                          <a:xfrm>
                            <a:off x="491041" y="1315150"/>
                            <a:ext cx="3240000" cy="2490652"/>
                          </a:xfrm>
                          <a:prstGeom prst="roundRect">
                            <a:avLst/>
                          </a:prstGeom>
                          <a:noFill/>
                          <a:ln w="2857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dirty="0"/>
                          </a:p>
                        </p:txBody>
                      </p:sp>
                    </p:grpSp>
                  </p:grpSp>
                </p:grpSp>
                <p:pic>
                  <p:nvPicPr>
                    <p:cNvPr id="114" name="Picture 113">
                      <a:extLst>
                        <a:ext uri="{FF2B5EF4-FFF2-40B4-BE49-F238E27FC236}">
                          <a16:creationId xmlns:a16="http://schemas.microsoft.com/office/drawing/2014/main" id="{2E3C9FAB-AA08-46D9-A629-3CADD64A5AF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0157417" y="2291343"/>
                      <a:ext cx="1358737" cy="2216302"/>
                    </a:xfrm>
                    <a:prstGeom prst="rect">
                      <a:avLst/>
                    </a:prstGeom>
                  </p:spPr>
                </p:pic>
              </p:grpSp>
            </p:grpSp>
            <p:grpSp>
              <p:nvGrpSpPr>
                <p:cNvPr id="96" name="Group 95">
                  <a:extLst>
                    <a:ext uri="{FF2B5EF4-FFF2-40B4-BE49-F238E27FC236}">
                      <a16:creationId xmlns:a16="http://schemas.microsoft.com/office/drawing/2014/main" id="{D429B63F-32EE-4104-8366-7B53AA54154A}"/>
                    </a:ext>
                  </a:extLst>
                </p:cNvPr>
                <p:cNvGrpSpPr>
                  <a:grpSpLocks noChangeAspect="1"/>
                </p:cNvGrpSpPr>
                <p:nvPr/>
              </p:nvGrpSpPr>
              <p:grpSpPr>
                <a:xfrm>
                  <a:off x="4764925" y="1523537"/>
                  <a:ext cx="1521062" cy="2311032"/>
                  <a:chOff x="479881" y="1870849"/>
                  <a:chExt cx="3101520" cy="4712309"/>
                </a:xfrm>
              </p:grpSpPr>
              <p:grpSp>
                <p:nvGrpSpPr>
                  <p:cNvPr id="98" name="Group 97">
                    <a:extLst>
                      <a:ext uri="{FF2B5EF4-FFF2-40B4-BE49-F238E27FC236}">
                        <a16:creationId xmlns:a16="http://schemas.microsoft.com/office/drawing/2014/main" id="{A16D8A47-5571-4F65-A046-67DDCE5B439C}"/>
                      </a:ext>
                    </a:extLst>
                  </p:cNvPr>
                  <p:cNvGrpSpPr/>
                  <p:nvPr/>
                </p:nvGrpSpPr>
                <p:grpSpPr>
                  <a:xfrm>
                    <a:off x="492966" y="5068915"/>
                    <a:ext cx="3088435" cy="1514243"/>
                    <a:chOff x="457587" y="1870909"/>
                    <a:chExt cx="3088435" cy="1514243"/>
                  </a:xfrm>
                </p:grpSpPr>
                <p:pic>
                  <p:nvPicPr>
                    <p:cNvPr id="106" name="Picture 105" descr="Diagram&#10;&#10;Description automatically generated">
                      <a:extLst>
                        <a:ext uri="{FF2B5EF4-FFF2-40B4-BE49-F238E27FC236}">
                          <a16:creationId xmlns:a16="http://schemas.microsoft.com/office/drawing/2014/main" id="{EDB60E4D-B0EE-4A81-8976-7B6FA5191D5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7587" y="1870909"/>
                      <a:ext cx="3088435" cy="1465191"/>
                    </a:xfrm>
                    <a:prstGeom prst="rect">
                      <a:avLst/>
                    </a:prstGeom>
                  </p:spPr>
                </p:pic>
                <p:sp>
                  <p:nvSpPr>
                    <p:cNvPr id="107" name="Rectangle 106">
                      <a:extLst>
                        <a:ext uri="{FF2B5EF4-FFF2-40B4-BE49-F238E27FC236}">
                          <a16:creationId xmlns:a16="http://schemas.microsoft.com/office/drawing/2014/main" id="{10F5C9D5-638E-4F22-87AA-153BE105F05A}"/>
                        </a:ext>
                      </a:extLst>
                    </p:cNvPr>
                    <p:cNvSpPr/>
                    <p:nvPr/>
                  </p:nvSpPr>
                  <p:spPr>
                    <a:xfrm>
                      <a:off x="1025236" y="3208788"/>
                      <a:ext cx="410095" cy="1763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8" name="Rectangle 107">
                      <a:extLst>
                        <a:ext uri="{FF2B5EF4-FFF2-40B4-BE49-F238E27FC236}">
                          <a16:creationId xmlns:a16="http://schemas.microsoft.com/office/drawing/2014/main" id="{A0764041-0E10-4693-B520-7CDD0050D160}"/>
                        </a:ext>
                      </a:extLst>
                    </p:cNvPr>
                    <p:cNvSpPr/>
                    <p:nvPr/>
                  </p:nvSpPr>
                  <p:spPr>
                    <a:xfrm>
                      <a:off x="2660731" y="3191992"/>
                      <a:ext cx="410095" cy="1763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99" name="Group 98">
                    <a:extLst>
                      <a:ext uri="{FF2B5EF4-FFF2-40B4-BE49-F238E27FC236}">
                        <a16:creationId xmlns:a16="http://schemas.microsoft.com/office/drawing/2014/main" id="{26BA3CE0-CFAA-4C43-B154-32067C87DD5F}"/>
                      </a:ext>
                    </a:extLst>
                  </p:cNvPr>
                  <p:cNvGrpSpPr/>
                  <p:nvPr/>
                </p:nvGrpSpPr>
                <p:grpSpPr>
                  <a:xfrm>
                    <a:off x="479881" y="1870849"/>
                    <a:ext cx="3088435" cy="3143867"/>
                    <a:chOff x="451805" y="3400613"/>
                    <a:chExt cx="3088435" cy="3143867"/>
                  </a:xfrm>
                </p:grpSpPr>
                <p:pic>
                  <p:nvPicPr>
                    <p:cNvPr id="100" name="Picture 99" descr="A picture containing text, device&#10;&#10;Description automatically generated">
                      <a:extLst>
                        <a:ext uri="{FF2B5EF4-FFF2-40B4-BE49-F238E27FC236}">
                          <a16:creationId xmlns:a16="http://schemas.microsoft.com/office/drawing/2014/main" id="{D4EB3CC5-6E50-4E6D-9F22-B9EEC6422D4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51805" y="3400613"/>
                      <a:ext cx="3088434" cy="1533448"/>
                    </a:xfrm>
                    <a:prstGeom prst="rect">
                      <a:avLst/>
                    </a:prstGeom>
                  </p:spPr>
                </p:pic>
                <p:pic>
                  <p:nvPicPr>
                    <p:cNvPr id="101" name="Picture 100" descr="Diagram&#10;&#10;Description automatically generated">
                      <a:extLst>
                        <a:ext uri="{FF2B5EF4-FFF2-40B4-BE49-F238E27FC236}">
                          <a16:creationId xmlns:a16="http://schemas.microsoft.com/office/drawing/2014/main" id="{7B1FB7A9-E766-40FD-9119-964234A418A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51806" y="4998575"/>
                      <a:ext cx="3088434" cy="1535590"/>
                    </a:xfrm>
                    <a:prstGeom prst="rect">
                      <a:avLst/>
                    </a:prstGeom>
                  </p:spPr>
                </p:pic>
                <p:sp>
                  <p:nvSpPr>
                    <p:cNvPr id="102" name="Rectangle 101">
                      <a:extLst>
                        <a:ext uri="{FF2B5EF4-FFF2-40B4-BE49-F238E27FC236}">
                          <a16:creationId xmlns:a16="http://schemas.microsoft.com/office/drawing/2014/main" id="{EC6842FC-BC72-414D-B7FE-FDCAAEE57788}"/>
                        </a:ext>
                      </a:extLst>
                    </p:cNvPr>
                    <p:cNvSpPr/>
                    <p:nvPr/>
                  </p:nvSpPr>
                  <p:spPr>
                    <a:xfrm>
                      <a:off x="942101" y="4784257"/>
                      <a:ext cx="410095" cy="1498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3" name="Rectangle 102">
                      <a:extLst>
                        <a:ext uri="{FF2B5EF4-FFF2-40B4-BE49-F238E27FC236}">
                          <a16:creationId xmlns:a16="http://schemas.microsoft.com/office/drawing/2014/main" id="{4F911ECE-45F6-4071-B0C0-6536A7B101F1}"/>
                        </a:ext>
                      </a:extLst>
                    </p:cNvPr>
                    <p:cNvSpPr/>
                    <p:nvPr/>
                  </p:nvSpPr>
                  <p:spPr>
                    <a:xfrm>
                      <a:off x="2660730" y="4781716"/>
                      <a:ext cx="410095" cy="1498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 name="Rectangle 103">
                      <a:extLst>
                        <a:ext uri="{FF2B5EF4-FFF2-40B4-BE49-F238E27FC236}">
                          <a16:creationId xmlns:a16="http://schemas.microsoft.com/office/drawing/2014/main" id="{766D28F5-B184-4586-869B-3818B9CE8895}"/>
                        </a:ext>
                      </a:extLst>
                    </p:cNvPr>
                    <p:cNvSpPr/>
                    <p:nvPr/>
                  </p:nvSpPr>
                  <p:spPr>
                    <a:xfrm>
                      <a:off x="2615878" y="6384361"/>
                      <a:ext cx="410095" cy="1498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 name="Rectangle 104">
                      <a:extLst>
                        <a:ext uri="{FF2B5EF4-FFF2-40B4-BE49-F238E27FC236}">
                          <a16:creationId xmlns:a16="http://schemas.microsoft.com/office/drawing/2014/main" id="{09495BAD-BD4C-44B1-82E9-6775795F5E60}"/>
                        </a:ext>
                      </a:extLst>
                    </p:cNvPr>
                    <p:cNvSpPr/>
                    <p:nvPr/>
                  </p:nvSpPr>
                  <p:spPr>
                    <a:xfrm>
                      <a:off x="942101" y="6394676"/>
                      <a:ext cx="410095" cy="1498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pic>
              <p:nvPicPr>
                <p:cNvPr id="97" name="Picture 96">
                  <a:extLst>
                    <a:ext uri="{FF2B5EF4-FFF2-40B4-BE49-F238E27FC236}">
                      <a16:creationId xmlns:a16="http://schemas.microsoft.com/office/drawing/2014/main" id="{96D869C9-3D36-4AAA-9DBD-2F12637B333C}"/>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r="50254"/>
                <a:stretch/>
              </p:blipFill>
              <p:spPr>
                <a:xfrm>
                  <a:off x="6400993" y="1526876"/>
                  <a:ext cx="1088378" cy="2221200"/>
                </a:xfrm>
                <a:prstGeom prst="rect">
                  <a:avLst/>
                </a:prstGeom>
              </p:spPr>
            </p:pic>
          </p:grpSp>
          <p:pic>
            <p:nvPicPr>
              <p:cNvPr id="94" name="Picture 93">
                <a:extLst>
                  <a:ext uri="{FF2B5EF4-FFF2-40B4-BE49-F238E27FC236}">
                    <a16:creationId xmlns:a16="http://schemas.microsoft.com/office/drawing/2014/main" id="{87F994B2-B245-4773-AB59-0763237FD0CD}"/>
                  </a:ext>
                </a:extLst>
              </p:cNvPr>
              <p:cNvPicPr>
                <a:picLocks noChangeAspect="1"/>
              </p:cNvPicPr>
              <p:nvPr/>
            </p:nvPicPr>
            <p:blipFill>
              <a:blip r:embed="rId9"/>
              <a:stretch>
                <a:fillRect/>
              </a:stretch>
            </p:blipFill>
            <p:spPr>
              <a:xfrm>
                <a:off x="1011384" y="3194693"/>
                <a:ext cx="2111980" cy="580366"/>
              </a:xfrm>
              <a:prstGeom prst="rect">
                <a:avLst/>
              </a:prstGeom>
            </p:spPr>
          </p:pic>
        </p:grpSp>
        <p:grpSp>
          <p:nvGrpSpPr>
            <p:cNvPr id="126" name="Group 125">
              <a:extLst>
                <a:ext uri="{FF2B5EF4-FFF2-40B4-BE49-F238E27FC236}">
                  <a16:creationId xmlns:a16="http://schemas.microsoft.com/office/drawing/2014/main" id="{26B05723-8090-4D8D-9E6A-41477F96BE6C}"/>
                </a:ext>
              </a:extLst>
            </p:cNvPr>
            <p:cNvGrpSpPr/>
            <p:nvPr/>
          </p:nvGrpSpPr>
          <p:grpSpPr>
            <a:xfrm>
              <a:off x="8674011" y="2742614"/>
              <a:ext cx="1358737" cy="217180"/>
              <a:chOff x="627470" y="1085059"/>
              <a:chExt cx="3353469" cy="654709"/>
            </a:xfrm>
          </p:grpSpPr>
          <mc:AlternateContent xmlns:mc="http://schemas.openxmlformats.org/markup-compatibility/2006" xmlns:a14="http://schemas.microsoft.com/office/drawing/2010/main">
            <mc:Choice Requires="a14">
              <p:sp>
                <p:nvSpPr>
                  <p:cNvPr id="127" name="TextBox 126">
                    <a:extLst>
                      <a:ext uri="{FF2B5EF4-FFF2-40B4-BE49-F238E27FC236}">
                        <a16:creationId xmlns:a16="http://schemas.microsoft.com/office/drawing/2014/main" id="{0528EB2A-FAA4-4F43-9825-52C50FD484C1}"/>
                      </a:ext>
                    </a:extLst>
                  </p:cNvPr>
                  <p:cNvSpPr txBox="1"/>
                  <p:nvPr/>
                </p:nvSpPr>
                <p:spPr>
                  <a:xfrm>
                    <a:off x="627470" y="1137593"/>
                    <a:ext cx="3353469" cy="350739"/>
                  </a:xfrm>
                  <a:prstGeom prst="rect">
                    <a:avLst/>
                  </a:prstGeom>
                  <a:noFill/>
                  <a:ln>
                    <a:solidFill>
                      <a:schemeClr val="bg1"/>
                    </a:solid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600" i="1" smtClean="0">
                                  <a:latin typeface="Cambria Math" panose="02040503050406030204" pitchFamily="18" charset="0"/>
                                </a:rPr>
                              </m:ctrlPr>
                            </m:sSubPr>
                            <m:e>
                              <m:r>
                                <a:rPr lang="en-US" sz="600" b="0" i="1" smtClean="0">
                                  <a:latin typeface="Cambria Math" panose="02040503050406030204" pitchFamily="18" charset="0"/>
                                </a:rPr>
                                <m:t>𝑉</m:t>
                              </m:r>
                            </m:e>
                            <m:sub>
                              <m:r>
                                <a:rPr lang="en-US" sz="600" b="0" i="1" smtClean="0">
                                  <a:latin typeface="Cambria Math" panose="02040503050406030204" pitchFamily="18" charset="0"/>
                                </a:rPr>
                                <m:t>𝑡𝑜𝑡</m:t>
                              </m:r>
                            </m:sub>
                          </m:sSub>
                          <m:r>
                            <a:rPr lang="en-US" sz="600" b="0" i="1" smtClean="0">
                              <a:latin typeface="Cambria Math" panose="02040503050406030204" pitchFamily="18" charset="0"/>
                            </a:rPr>
                            <m:t>=</m:t>
                          </m:r>
                          <m:r>
                            <a:rPr lang="en-US" sz="600" b="0" i="1" smtClean="0">
                              <a:latin typeface="Cambria Math" panose="02040503050406030204" pitchFamily="18" charset="0"/>
                            </a:rPr>
                            <m:t>𝑉</m:t>
                          </m:r>
                          <m:r>
                            <a:rPr lang="en-US" sz="600" b="0" i="1" smtClean="0">
                              <a:latin typeface="Cambria Math" panose="02040503050406030204" pitchFamily="18" charset="0"/>
                            </a:rPr>
                            <m:t>+</m:t>
                          </m:r>
                          <m:r>
                            <a:rPr lang="en-US" sz="600" b="0" i="1" smtClean="0">
                              <a:latin typeface="Cambria Math" panose="02040503050406030204" pitchFamily="18" charset="0"/>
                            </a:rPr>
                            <m:t>𝑁</m:t>
                          </m:r>
                          <m:func>
                            <m:funcPr>
                              <m:ctrlPr>
                                <a:rPr lang="en-US" sz="600" b="0" i="1" smtClean="0">
                                  <a:latin typeface="Cambria Math" panose="02040503050406030204" pitchFamily="18" charset="0"/>
                                </a:rPr>
                              </m:ctrlPr>
                            </m:funcPr>
                            <m:fName>
                              <m:r>
                                <m:rPr>
                                  <m:sty m:val="p"/>
                                </m:rPr>
                                <a:rPr lang="en-US" sz="600" b="0" i="0" smtClean="0">
                                  <a:latin typeface="Cambria Math" panose="02040503050406030204" pitchFamily="18" charset="0"/>
                                </a:rPr>
                                <m:t>cos</m:t>
                              </m:r>
                            </m:fName>
                            <m:e>
                              <m:r>
                                <a:rPr lang="en-US" sz="600" b="0" i="1" smtClean="0">
                                  <a:latin typeface="Cambria Math" panose="02040503050406030204" pitchFamily="18" charset="0"/>
                                  <a:ea typeface="Cambria Math" panose="02040503050406030204" pitchFamily="18" charset="0"/>
                                </a:rPr>
                                <m:t>𝜃</m:t>
                              </m:r>
                            </m:e>
                          </m:func>
                          <m:r>
                            <a:rPr lang="en-US" sz="600" b="0" i="1" smtClean="0">
                              <a:latin typeface="Cambria Math" panose="02040503050406030204" pitchFamily="18" charset="0"/>
                            </a:rPr>
                            <m:t>−</m:t>
                          </m:r>
                          <m:r>
                            <a:rPr lang="en-US" sz="600" b="0" i="1" smtClean="0">
                              <a:latin typeface="Cambria Math" panose="02040503050406030204" pitchFamily="18" charset="0"/>
                              <a:ea typeface="Cambria Math" panose="02040503050406030204" pitchFamily="18" charset="0"/>
                            </a:rPr>
                            <m:t>𝜇</m:t>
                          </m:r>
                          <m:r>
                            <a:rPr lang="en-US" sz="600" b="0" i="1" smtClean="0">
                              <a:latin typeface="Cambria Math" panose="02040503050406030204" pitchFamily="18" charset="0"/>
                              <a:ea typeface="Cambria Math" panose="02040503050406030204" pitchFamily="18" charset="0"/>
                            </a:rPr>
                            <m:t>𝑁</m:t>
                          </m:r>
                          <m:func>
                            <m:funcPr>
                              <m:ctrlPr>
                                <a:rPr lang="en-US" sz="600" b="0" i="1" smtClean="0">
                                  <a:latin typeface="Cambria Math" panose="02040503050406030204" pitchFamily="18" charset="0"/>
                                  <a:ea typeface="Cambria Math" panose="02040503050406030204" pitchFamily="18" charset="0"/>
                                </a:rPr>
                              </m:ctrlPr>
                            </m:funcPr>
                            <m:fName>
                              <m:r>
                                <m:rPr>
                                  <m:sty m:val="p"/>
                                </m:rPr>
                                <a:rPr lang="en-US" sz="600" b="0" i="0" smtClean="0">
                                  <a:latin typeface="Cambria Math" panose="02040503050406030204" pitchFamily="18" charset="0"/>
                                  <a:ea typeface="Cambria Math" panose="02040503050406030204" pitchFamily="18" charset="0"/>
                                </a:rPr>
                                <m:t>sin</m:t>
                              </m:r>
                            </m:fName>
                            <m:e>
                              <m:r>
                                <a:rPr lang="en-US" sz="600" b="0" i="1" smtClean="0">
                                  <a:latin typeface="Cambria Math" panose="02040503050406030204" pitchFamily="18" charset="0"/>
                                  <a:ea typeface="Cambria Math" panose="02040503050406030204" pitchFamily="18" charset="0"/>
                                </a:rPr>
                                <m:t>𝜃</m:t>
                              </m:r>
                              <m:f>
                                <m:fPr>
                                  <m:ctrlPr>
                                    <a:rPr lang="en-US" sz="600" b="0" i="1" smtClean="0">
                                      <a:latin typeface="Cambria Math" panose="02040503050406030204" pitchFamily="18" charset="0"/>
                                      <a:ea typeface="Cambria Math" panose="02040503050406030204" pitchFamily="18" charset="0"/>
                                    </a:rPr>
                                  </m:ctrlPr>
                                </m:fPr>
                                <m:num>
                                  <m:r>
                                    <a:rPr lang="en-US" sz="600" b="0" i="1" smtClean="0">
                                      <a:latin typeface="Cambria Math" panose="02040503050406030204" pitchFamily="18" charset="0"/>
                                      <a:ea typeface="Cambria Math" panose="02040503050406030204" pitchFamily="18" charset="0"/>
                                    </a:rPr>
                                    <m:t>𝛼</m:t>
                                  </m:r>
                                  <m:r>
                                    <a:rPr lang="en-US" sz="600" b="0" i="1" smtClean="0">
                                      <a:latin typeface="Cambria Math" panose="02040503050406030204" pitchFamily="18" charset="0"/>
                                      <a:ea typeface="Cambria Math" panose="02040503050406030204" pitchFamily="18" charset="0"/>
                                    </a:rPr>
                                    <m:t>𝑙</m:t>
                                  </m:r>
                                </m:num>
                                <m:den>
                                  <m:r>
                                    <a:rPr lang="en-US" sz="600" b="0" i="1" smtClean="0">
                                      <a:latin typeface="Cambria Math" panose="02040503050406030204" pitchFamily="18" charset="0"/>
                                      <a:ea typeface="Cambria Math" panose="02040503050406030204" pitchFamily="18" charset="0"/>
                                    </a:rPr>
                                    <m:t>𝑤</m:t>
                                  </m:r>
                                </m:den>
                              </m:f>
                            </m:e>
                          </m:func>
                        </m:oMath>
                      </m:oMathPara>
                    </a14:m>
                    <a:endParaRPr lang="en-US" sz="600" dirty="0"/>
                  </a:p>
                </p:txBody>
              </p:sp>
            </mc:Choice>
            <mc:Fallback xmlns="">
              <p:sp>
                <p:nvSpPr>
                  <p:cNvPr id="127" name="TextBox 126">
                    <a:extLst>
                      <a:ext uri="{FF2B5EF4-FFF2-40B4-BE49-F238E27FC236}">
                        <a16:creationId xmlns:a16="http://schemas.microsoft.com/office/drawing/2014/main" id="{0528EB2A-FAA4-4F43-9825-52C50FD484C1}"/>
                      </a:ext>
                    </a:extLst>
                  </p:cNvPr>
                  <p:cNvSpPr txBox="1">
                    <a:spLocks noRot="1" noChangeAspect="1" noMove="1" noResize="1" noEditPoints="1" noAdjustHandles="1" noChangeArrowheads="1" noChangeShapeType="1" noTextEdit="1"/>
                  </p:cNvSpPr>
                  <p:nvPr/>
                </p:nvSpPr>
                <p:spPr>
                  <a:xfrm>
                    <a:off x="627470" y="1137593"/>
                    <a:ext cx="3353469" cy="350739"/>
                  </a:xfrm>
                  <a:prstGeom prst="rect">
                    <a:avLst/>
                  </a:prstGeom>
                  <a:blipFill>
                    <a:blip r:embed="rId10"/>
                    <a:stretch>
                      <a:fillRect t="-4762" b="-57143"/>
                    </a:stretch>
                  </a:blipFill>
                  <a:ln>
                    <a:solidFill>
                      <a:schemeClr val="bg1"/>
                    </a:solidFill>
                  </a:ln>
                </p:spPr>
                <p:txBody>
                  <a:bodyPr/>
                  <a:lstStyle/>
                  <a:p>
                    <a:r>
                      <a:rPr lang="en-GB">
                        <a:noFill/>
                      </a:rPr>
                      <a:t> </a:t>
                    </a:r>
                  </a:p>
                </p:txBody>
              </p:sp>
            </mc:Fallback>
          </mc:AlternateContent>
          <p:sp>
            <p:nvSpPr>
              <p:cNvPr id="128" name="Rectangle 127">
                <a:extLst>
                  <a:ext uri="{FF2B5EF4-FFF2-40B4-BE49-F238E27FC236}">
                    <a16:creationId xmlns:a16="http://schemas.microsoft.com/office/drawing/2014/main" id="{ADE8DFB2-407F-4347-9CA4-80A42A1C4EA9}"/>
                  </a:ext>
                </a:extLst>
              </p:cNvPr>
              <p:cNvSpPr/>
              <p:nvPr/>
            </p:nvSpPr>
            <p:spPr>
              <a:xfrm>
                <a:off x="627471" y="1085059"/>
                <a:ext cx="3353468" cy="6547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12" name="Group 211">
              <a:extLst>
                <a:ext uri="{FF2B5EF4-FFF2-40B4-BE49-F238E27FC236}">
                  <a16:creationId xmlns:a16="http://schemas.microsoft.com/office/drawing/2014/main" id="{C7411D08-BFAA-4B4E-9433-81C1A4468523}"/>
                </a:ext>
              </a:extLst>
            </p:cNvPr>
            <p:cNvGrpSpPr/>
            <p:nvPr/>
          </p:nvGrpSpPr>
          <p:grpSpPr>
            <a:xfrm>
              <a:off x="8571597" y="1509353"/>
              <a:ext cx="1590665" cy="1149529"/>
              <a:chOff x="8594801" y="1868386"/>
              <a:chExt cx="1590665" cy="1149529"/>
            </a:xfrm>
          </p:grpSpPr>
          <p:grpSp>
            <p:nvGrpSpPr>
              <p:cNvPr id="130" name="Group 129">
                <a:extLst>
                  <a:ext uri="{FF2B5EF4-FFF2-40B4-BE49-F238E27FC236}">
                    <a16:creationId xmlns:a16="http://schemas.microsoft.com/office/drawing/2014/main" id="{E6B5E5D5-A9DE-4880-9906-6340CB11EE59}"/>
                  </a:ext>
                </a:extLst>
              </p:cNvPr>
              <p:cNvGrpSpPr/>
              <p:nvPr/>
            </p:nvGrpSpPr>
            <p:grpSpPr>
              <a:xfrm>
                <a:off x="8871078" y="1868386"/>
                <a:ext cx="1004122" cy="1146635"/>
                <a:chOff x="8854441" y="1196699"/>
                <a:chExt cx="2255516" cy="2601796"/>
              </a:xfrm>
            </p:grpSpPr>
            <p:grpSp>
              <p:nvGrpSpPr>
                <p:cNvPr id="145" name="Group 144">
                  <a:extLst>
                    <a:ext uri="{FF2B5EF4-FFF2-40B4-BE49-F238E27FC236}">
                      <a16:creationId xmlns:a16="http://schemas.microsoft.com/office/drawing/2014/main" id="{4E3A3804-ED24-43D4-83B1-2EE502D5624C}"/>
                    </a:ext>
                  </a:extLst>
                </p:cNvPr>
                <p:cNvGrpSpPr/>
                <p:nvPr/>
              </p:nvGrpSpPr>
              <p:grpSpPr>
                <a:xfrm>
                  <a:off x="8854441" y="1196699"/>
                  <a:ext cx="2255516" cy="2601796"/>
                  <a:chOff x="8854441" y="1196699"/>
                  <a:chExt cx="2255516" cy="2601796"/>
                </a:xfrm>
              </p:grpSpPr>
              <p:pic>
                <p:nvPicPr>
                  <p:cNvPr id="150" name="Picture 149">
                    <a:extLst>
                      <a:ext uri="{FF2B5EF4-FFF2-40B4-BE49-F238E27FC236}">
                        <a16:creationId xmlns:a16="http://schemas.microsoft.com/office/drawing/2014/main" id="{C37E39EA-E450-4ED1-A203-6B689C1E0E89}"/>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8854443" y="1196699"/>
                    <a:ext cx="2255514" cy="2601796"/>
                  </a:xfrm>
                  <a:prstGeom prst="rect">
                    <a:avLst/>
                  </a:prstGeom>
                </p:spPr>
              </p:pic>
              <p:grpSp>
                <p:nvGrpSpPr>
                  <p:cNvPr id="151" name="Group 150">
                    <a:extLst>
                      <a:ext uri="{FF2B5EF4-FFF2-40B4-BE49-F238E27FC236}">
                        <a16:creationId xmlns:a16="http://schemas.microsoft.com/office/drawing/2014/main" id="{1F42A6B0-D1A5-4D2F-9282-7AEAEE9B48CB}"/>
                      </a:ext>
                    </a:extLst>
                  </p:cNvPr>
                  <p:cNvGrpSpPr/>
                  <p:nvPr/>
                </p:nvGrpSpPr>
                <p:grpSpPr>
                  <a:xfrm>
                    <a:off x="8854441" y="1645338"/>
                    <a:ext cx="231317" cy="227913"/>
                    <a:chOff x="8854441" y="1645338"/>
                    <a:chExt cx="231317" cy="227913"/>
                  </a:xfrm>
                </p:grpSpPr>
                <p:cxnSp>
                  <p:nvCxnSpPr>
                    <p:cNvPr id="152" name="Straight Connector 151">
                      <a:extLst>
                        <a:ext uri="{FF2B5EF4-FFF2-40B4-BE49-F238E27FC236}">
                          <a16:creationId xmlns:a16="http://schemas.microsoft.com/office/drawing/2014/main" id="{55D24D2A-5016-4B9B-8AC7-BC795029379C}"/>
                        </a:ext>
                      </a:extLst>
                    </p:cNvPr>
                    <p:cNvCxnSpPr>
                      <a:cxnSpLocks/>
                    </p:cNvCxnSpPr>
                    <p:nvPr/>
                  </p:nvCxnSpPr>
                  <p:spPr>
                    <a:xfrm flipH="1">
                      <a:off x="8854443" y="1645338"/>
                      <a:ext cx="23131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65D0BC31-3316-499B-A3F0-C8FA3B1B71F1}"/>
                        </a:ext>
                      </a:extLst>
                    </p:cNvPr>
                    <p:cNvCxnSpPr>
                      <a:cxnSpLocks/>
                    </p:cNvCxnSpPr>
                    <p:nvPr/>
                  </p:nvCxnSpPr>
                  <p:spPr>
                    <a:xfrm flipH="1">
                      <a:off x="8854442" y="1873251"/>
                      <a:ext cx="23131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33298457-F7CF-4338-906A-890437B3E922}"/>
                        </a:ext>
                      </a:extLst>
                    </p:cNvPr>
                    <p:cNvCxnSpPr>
                      <a:cxnSpLocks/>
                    </p:cNvCxnSpPr>
                    <p:nvPr/>
                  </p:nvCxnSpPr>
                  <p:spPr>
                    <a:xfrm flipH="1">
                      <a:off x="8854441" y="1765195"/>
                      <a:ext cx="23131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grpSp>
            <p:grpSp>
              <p:nvGrpSpPr>
                <p:cNvPr id="146" name="Group 145">
                  <a:extLst>
                    <a:ext uri="{FF2B5EF4-FFF2-40B4-BE49-F238E27FC236}">
                      <a16:creationId xmlns:a16="http://schemas.microsoft.com/office/drawing/2014/main" id="{99AC969F-F4A1-4B38-95CF-76E24031D579}"/>
                    </a:ext>
                  </a:extLst>
                </p:cNvPr>
                <p:cNvGrpSpPr/>
                <p:nvPr/>
              </p:nvGrpSpPr>
              <p:grpSpPr>
                <a:xfrm>
                  <a:off x="10878640" y="3225801"/>
                  <a:ext cx="231317" cy="227913"/>
                  <a:chOff x="8854441" y="1645338"/>
                  <a:chExt cx="231317" cy="227913"/>
                </a:xfrm>
              </p:grpSpPr>
              <p:cxnSp>
                <p:nvCxnSpPr>
                  <p:cNvPr id="147" name="Straight Connector 146">
                    <a:extLst>
                      <a:ext uri="{FF2B5EF4-FFF2-40B4-BE49-F238E27FC236}">
                        <a16:creationId xmlns:a16="http://schemas.microsoft.com/office/drawing/2014/main" id="{7054627C-53FC-4B36-98C5-62FE17000890}"/>
                      </a:ext>
                    </a:extLst>
                  </p:cNvPr>
                  <p:cNvCxnSpPr>
                    <a:cxnSpLocks/>
                  </p:cNvCxnSpPr>
                  <p:nvPr/>
                </p:nvCxnSpPr>
                <p:spPr>
                  <a:xfrm flipH="1">
                    <a:off x="8854443" y="1645338"/>
                    <a:ext cx="23131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a:extLst>
                      <a:ext uri="{FF2B5EF4-FFF2-40B4-BE49-F238E27FC236}">
                        <a16:creationId xmlns:a16="http://schemas.microsoft.com/office/drawing/2014/main" id="{42B0CB41-9A9D-4E03-823D-0D1F82FE2437}"/>
                      </a:ext>
                    </a:extLst>
                  </p:cNvPr>
                  <p:cNvCxnSpPr>
                    <a:cxnSpLocks/>
                  </p:cNvCxnSpPr>
                  <p:nvPr/>
                </p:nvCxnSpPr>
                <p:spPr>
                  <a:xfrm flipH="1">
                    <a:off x="8854442" y="1873251"/>
                    <a:ext cx="23131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a:extLst>
                      <a:ext uri="{FF2B5EF4-FFF2-40B4-BE49-F238E27FC236}">
                        <a16:creationId xmlns:a16="http://schemas.microsoft.com/office/drawing/2014/main" id="{85B6A3E8-77DB-489F-B19F-E72705B6E252}"/>
                      </a:ext>
                    </a:extLst>
                  </p:cNvPr>
                  <p:cNvCxnSpPr>
                    <a:cxnSpLocks/>
                  </p:cNvCxnSpPr>
                  <p:nvPr/>
                </p:nvCxnSpPr>
                <p:spPr>
                  <a:xfrm flipH="1">
                    <a:off x="8854441" y="1765195"/>
                    <a:ext cx="23131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grpSp>
          <p:grpSp>
            <p:nvGrpSpPr>
              <p:cNvPr id="186" name="Group 185">
                <a:extLst>
                  <a:ext uri="{FF2B5EF4-FFF2-40B4-BE49-F238E27FC236}">
                    <a16:creationId xmlns:a16="http://schemas.microsoft.com/office/drawing/2014/main" id="{4EAF31C8-BB1A-494D-8A7A-F50284984663}"/>
                  </a:ext>
                </a:extLst>
              </p:cNvPr>
              <p:cNvGrpSpPr/>
              <p:nvPr/>
            </p:nvGrpSpPr>
            <p:grpSpPr>
              <a:xfrm>
                <a:off x="8594801" y="1915921"/>
                <a:ext cx="310267" cy="408573"/>
                <a:chOff x="8594801" y="1915921"/>
                <a:chExt cx="310267" cy="408573"/>
              </a:xfrm>
            </p:grpSpPr>
            <p:sp>
              <p:nvSpPr>
                <p:cNvPr id="142" name="TextBox 141">
                  <a:extLst>
                    <a:ext uri="{FF2B5EF4-FFF2-40B4-BE49-F238E27FC236}">
                      <a16:creationId xmlns:a16="http://schemas.microsoft.com/office/drawing/2014/main" id="{0666938A-9C9B-4EEF-9196-56991EE59246}"/>
                    </a:ext>
                  </a:extLst>
                </p:cNvPr>
                <p:cNvSpPr txBox="1"/>
                <p:nvPr/>
              </p:nvSpPr>
              <p:spPr>
                <a:xfrm>
                  <a:off x="8597010" y="1915921"/>
                  <a:ext cx="308057" cy="138498"/>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300" dirty="0">
                      <a:latin typeface="LM Roman 10" panose="00000500000000000000" pitchFamily="50" charset="0"/>
                    </a:rPr>
                    <a:t>Cut 1</a:t>
                  </a:r>
                </a:p>
              </p:txBody>
            </p:sp>
            <p:sp>
              <p:nvSpPr>
                <p:cNvPr id="163" name="TextBox 162">
                  <a:extLst>
                    <a:ext uri="{FF2B5EF4-FFF2-40B4-BE49-F238E27FC236}">
                      <a16:creationId xmlns:a16="http://schemas.microsoft.com/office/drawing/2014/main" id="{5F0F7324-6AFB-4600-8226-A37104661555}"/>
                    </a:ext>
                  </a:extLst>
                </p:cNvPr>
                <p:cNvSpPr txBox="1"/>
                <p:nvPr/>
              </p:nvSpPr>
              <p:spPr>
                <a:xfrm>
                  <a:off x="8597011" y="2051209"/>
                  <a:ext cx="308057" cy="138498"/>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300" dirty="0">
                      <a:latin typeface="LM Roman 10" panose="00000500000000000000" pitchFamily="50" charset="0"/>
                    </a:rPr>
                    <a:t>Cut 2</a:t>
                  </a:r>
                </a:p>
              </p:txBody>
            </p:sp>
            <p:sp>
              <p:nvSpPr>
                <p:cNvPr id="164" name="TextBox 163">
                  <a:extLst>
                    <a:ext uri="{FF2B5EF4-FFF2-40B4-BE49-F238E27FC236}">
                      <a16:creationId xmlns:a16="http://schemas.microsoft.com/office/drawing/2014/main" id="{67812BC8-F94F-4991-BA9C-B1733EF335B0}"/>
                    </a:ext>
                  </a:extLst>
                </p:cNvPr>
                <p:cNvSpPr txBox="1"/>
                <p:nvPr/>
              </p:nvSpPr>
              <p:spPr>
                <a:xfrm>
                  <a:off x="8594801" y="2185996"/>
                  <a:ext cx="308057" cy="138498"/>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300" dirty="0">
                      <a:latin typeface="LM Roman 10" panose="00000500000000000000" pitchFamily="50" charset="0"/>
                    </a:rPr>
                    <a:t>Cut 3</a:t>
                  </a:r>
                </a:p>
              </p:txBody>
            </p:sp>
            <p:sp>
              <p:nvSpPr>
                <p:cNvPr id="165" name="Rectangle 164">
                  <a:extLst>
                    <a:ext uri="{FF2B5EF4-FFF2-40B4-BE49-F238E27FC236}">
                      <a16:creationId xmlns:a16="http://schemas.microsoft.com/office/drawing/2014/main" id="{61135431-760C-4B0D-87B7-84D71C17E370}"/>
                    </a:ext>
                  </a:extLst>
                </p:cNvPr>
                <p:cNvSpPr/>
                <p:nvPr/>
              </p:nvSpPr>
              <p:spPr>
                <a:xfrm>
                  <a:off x="8659539" y="1944299"/>
                  <a:ext cx="148230" cy="81742"/>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6" name="Rectangle 165">
                  <a:extLst>
                    <a:ext uri="{FF2B5EF4-FFF2-40B4-BE49-F238E27FC236}">
                      <a16:creationId xmlns:a16="http://schemas.microsoft.com/office/drawing/2014/main" id="{F57092A1-27F1-46EA-951B-516F6002261A}"/>
                    </a:ext>
                  </a:extLst>
                </p:cNvPr>
                <p:cNvSpPr/>
                <p:nvPr/>
              </p:nvSpPr>
              <p:spPr>
                <a:xfrm>
                  <a:off x="8659895" y="2078881"/>
                  <a:ext cx="148230" cy="81742"/>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7" name="Rectangle 166">
                  <a:extLst>
                    <a:ext uri="{FF2B5EF4-FFF2-40B4-BE49-F238E27FC236}">
                      <a16:creationId xmlns:a16="http://schemas.microsoft.com/office/drawing/2014/main" id="{B7E18972-DC32-421D-B8DD-76E799579482}"/>
                    </a:ext>
                  </a:extLst>
                </p:cNvPr>
                <p:cNvSpPr/>
                <p:nvPr/>
              </p:nvSpPr>
              <p:spPr>
                <a:xfrm>
                  <a:off x="8659539" y="2211993"/>
                  <a:ext cx="148230" cy="81742"/>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171" name="Straight Connector 170">
                <a:extLst>
                  <a:ext uri="{FF2B5EF4-FFF2-40B4-BE49-F238E27FC236}">
                    <a16:creationId xmlns:a16="http://schemas.microsoft.com/office/drawing/2014/main" id="{A301DE06-D324-45C1-8EEB-F7430299EE57}"/>
                  </a:ext>
                </a:extLst>
              </p:cNvPr>
              <p:cNvCxnSpPr>
                <a:cxnSpLocks/>
                <a:stCxn id="165" idx="3"/>
              </p:cNvCxnSpPr>
              <p:nvPr/>
            </p:nvCxnSpPr>
            <p:spPr>
              <a:xfrm>
                <a:off x="8807769" y="1985170"/>
                <a:ext cx="108380" cy="7833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a:extLst>
                  <a:ext uri="{FF2B5EF4-FFF2-40B4-BE49-F238E27FC236}">
                    <a16:creationId xmlns:a16="http://schemas.microsoft.com/office/drawing/2014/main" id="{ABD1E057-2722-447C-88E6-8ECC2CB83859}"/>
                  </a:ext>
                </a:extLst>
              </p:cNvPr>
              <p:cNvCxnSpPr>
                <a:cxnSpLocks/>
                <a:stCxn id="167" idx="3"/>
              </p:cNvCxnSpPr>
              <p:nvPr/>
            </p:nvCxnSpPr>
            <p:spPr>
              <a:xfrm flipV="1">
                <a:off x="8807769" y="2166455"/>
                <a:ext cx="108380" cy="8640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0" name="Straight Connector 179">
                <a:extLst>
                  <a:ext uri="{FF2B5EF4-FFF2-40B4-BE49-F238E27FC236}">
                    <a16:creationId xmlns:a16="http://schemas.microsoft.com/office/drawing/2014/main" id="{6891FB5E-901F-4D08-B276-5D46884DD6A4}"/>
                  </a:ext>
                </a:extLst>
              </p:cNvPr>
              <p:cNvCxnSpPr>
                <a:cxnSpLocks/>
                <a:stCxn id="166" idx="3"/>
              </p:cNvCxnSpPr>
              <p:nvPr/>
            </p:nvCxnSpPr>
            <p:spPr>
              <a:xfrm flipV="1">
                <a:off x="8808125" y="2118927"/>
                <a:ext cx="114442" cy="8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87" name="Group 186">
                <a:extLst>
                  <a:ext uri="{FF2B5EF4-FFF2-40B4-BE49-F238E27FC236}">
                    <a16:creationId xmlns:a16="http://schemas.microsoft.com/office/drawing/2014/main" id="{D70CC0C3-D2F8-4AA8-B1C8-27C548EF68BC}"/>
                  </a:ext>
                </a:extLst>
              </p:cNvPr>
              <p:cNvGrpSpPr/>
              <p:nvPr/>
            </p:nvGrpSpPr>
            <p:grpSpPr>
              <a:xfrm>
                <a:off x="9875199" y="2609342"/>
                <a:ext cx="310267" cy="408573"/>
                <a:chOff x="8594801" y="1915921"/>
                <a:chExt cx="310267" cy="408573"/>
              </a:xfrm>
            </p:grpSpPr>
            <p:sp>
              <p:nvSpPr>
                <p:cNvPr id="188" name="TextBox 187">
                  <a:extLst>
                    <a:ext uri="{FF2B5EF4-FFF2-40B4-BE49-F238E27FC236}">
                      <a16:creationId xmlns:a16="http://schemas.microsoft.com/office/drawing/2014/main" id="{BA821FA5-B404-4563-A611-AA917C540B25}"/>
                    </a:ext>
                  </a:extLst>
                </p:cNvPr>
                <p:cNvSpPr txBox="1"/>
                <p:nvPr/>
              </p:nvSpPr>
              <p:spPr>
                <a:xfrm>
                  <a:off x="8597010" y="1915921"/>
                  <a:ext cx="308057" cy="138498"/>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300" dirty="0">
                      <a:latin typeface="LM Roman 10" panose="00000500000000000000" pitchFamily="50" charset="0"/>
                    </a:rPr>
                    <a:t>Cut 4</a:t>
                  </a:r>
                </a:p>
              </p:txBody>
            </p:sp>
            <p:sp>
              <p:nvSpPr>
                <p:cNvPr id="189" name="TextBox 188">
                  <a:extLst>
                    <a:ext uri="{FF2B5EF4-FFF2-40B4-BE49-F238E27FC236}">
                      <a16:creationId xmlns:a16="http://schemas.microsoft.com/office/drawing/2014/main" id="{367C6D22-7BE1-4897-831D-AC6C4FC69C05}"/>
                    </a:ext>
                  </a:extLst>
                </p:cNvPr>
                <p:cNvSpPr txBox="1"/>
                <p:nvPr/>
              </p:nvSpPr>
              <p:spPr>
                <a:xfrm>
                  <a:off x="8597011" y="2051209"/>
                  <a:ext cx="308057" cy="138498"/>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300" dirty="0">
                      <a:latin typeface="LM Roman 10" panose="00000500000000000000" pitchFamily="50" charset="0"/>
                    </a:rPr>
                    <a:t>Cut 5</a:t>
                  </a:r>
                </a:p>
              </p:txBody>
            </p:sp>
            <p:sp>
              <p:nvSpPr>
                <p:cNvPr id="190" name="TextBox 189">
                  <a:extLst>
                    <a:ext uri="{FF2B5EF4-FFF2-40B4-BE49-F238E27FC236}">
                      <a16:creationId xmlns:a16="http://schemas.microsoft.com/office/drawing/2014/main" id="{868AA590-4B87-4BD7-817A-67F68344BD47}"/>
                    </a:ext>
                  </a:extLst>
                </p:cNvPr>
                <p:cNvSpPr txBox="1"/>
                <p:nvPr/>
              </p:nvSpPr>
              <p:spPr>
                <a:xfrm>
                  <a:off x="8594801" y="2185996"/>
                  <a:ext cx="308057" cy="138498"/>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300" dirty="0">
                      <a:latin typeface="LM Roman 10" panose="00000500000000000000" pitchFamily="50" charset="0"/>
                    </a:rPr>
                    <a:t>Cut 6</a:t>
                  </a:r>
                </a:p>
              </p:txBody>
            </p:sp>
            <p:sp>
              <p:nvSpPr>
                <p:cNvPr id="191" name="Rectangle 190">
                  <a:extLst>
                    <a:ext uri="{FF2B5EF4-FFF2-40B4-BE49-F238E27FC236}">
                      <a16:creationId xmlns:a16="http://schemas.microsoft.com/office/drawing/2014/main" id="{4489BCAE-2EBF-4276-97DE-6E189ED71982}"/>
                    </a:ext>
                  </a:extLst>
                </p:cNvPr>
                <p:cNvSpPr/>
                <p:nvPr/>
              </p:nvSpPr>
              <p:spPr>
                <a:xfrm>
                  <a:off x="8659539" y="1944299"/>
                  <a:ext cx="148230" cy="81742"/>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2" name="Rectangle 191">
                  <a:extLst>
                    <a:ext uri="{FF2B5EF4-FFF2-40B4-BE49-F238E27FC236}">
                      <a16:creationId xmlns:a16="http://schemas.microsoft.com/office/drawing/2014/main" id="{47694239-05EB-46CA-8DE1-A6B9DF85C8D3}"/>
                    </a:ext>
                  </a:extLst>
                </p:cNvPr>
                <p:cNvSpPr/>
                <p:nvPr/>
              </p:nvSpPr>
              <p:spPr>
                <a:xfrm>
                  <a:off x="8659895" y="2078881"/>
                  <a:ext cx="148230" cy="81742"/>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3" name="Rectangle 192">
                  <a:extLst>
                    <a:ext uri="{FF2B5EF4-FFF2-40B4-BE49-F238E27FC236}">
                      <a16:creationId xmlns:a16="http://schemas.microsoft.com/office/drawing/2014/main" id="{818FBBFC-9B15-4873-A9CB-98ADEA204E98}"/>
                    </a:ext>
                  </a:extLst>
                </p:cNvPr>
                <p:cNvSpPr/>
                <p:nvPr/>
              </p:nvSpPr>
              <p:spPr>
                <a:xfrm>
                  <a:off x="8659539" y="2211993"/>
                  <a:ext cx="148230" cy="81742"/>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194" name="Straight Connector 193">
                <a:extLst>
                  <a:ext uri="{FF2B5EF4-FFF2-40B4-BE49-F238E27FC236}">
                    <a16:creationId xmlns:a16="http://schemas.microsoft.com/office/drawing/2014/main" id="{39F38BEE-B597-423F-B6E1-7D22F9FAC8C9}"/>
                  </a:ext>
                </a:extLst>
              </p:cNvPr>
              <p:cNvCxnSpPr>
                <a:cxnSpLocks/>
                <a:endCxn id="191" idx="1"/>
              </p:cNvCxnSpPr>
              <p:nvPr/>
            </p:nvCxnSpPr>
            <p:spPr>
              <a:xfrm flipV="1">
                <a:off x="9823710" y="2678591"/>
                <a:ext cx="116227" cy="8671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5" name="Straight Connector 194">
                <a:extLst>
                  <a:ext uri="{FF2B5EF4-FFF2-40B4-BE49-F238E27FC236}">
                    <a16:creationId xmlns:a16="http://schemas.microsoft.com/office/drawing/2014/main" id="{F1D3D47D-CDA8-4A18-A5BE-262C8A8653EA}"/>
                  </a:ext>
                </a:extLst>
              </p:cNvPr>
              <p:cNvCxnSpPr>
                <a:cxnSpLocks/>
                <a:endCxn id="193" idx="1"/>
              </p:cNvCxnSpPr>
              <p:nvPr/>
            </p:nvCxnSpPr>
            <p:spPr>
              <a:xfrm>
                <a:off x="9829347" y="2863073"/>
                <a:ext cx="110590" cy="8321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6" name="Straight Connector 195">
                <a:extLst>
                  <a:ext uri="{FF2B5EF4-FFF2-40B4-BE49-F238E27FC236}">
                    <a16:creationId xmlns:a16="http://schemas.microsoft.com/office/drawing/2014/main" id="{A9993849-710B-4A15-B6EB-13514F6ECFA6}"/>
                  </a:ext>
                </a:extLst>
              </p:cNvPr>
              <p:cNvCxnSpPr>
                <a:cxnSpLocks/>
                <a:endCxn id="192" idx="1"/>
              </p:cNvCxnSpPr>
              <p:nvPr/>
            </p:nvCxnSpPr>
            <p:spPr>
              <a:xfrm flipV="1">
                <a:off x="9827895" y="2813173"/>
                <a:ext cx="112398" cy="241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214" name="Picture 213">
              <a:extLst>
                <a:ext uri="{FF2B5EF4-FFF2-40B4-BE49-F238E27FC236}">
                  <a16:creationId xmlns:a16="http://schemas.microsoft.com/office/drawing/2014/main" id="{1F54FF76-29B6-4F54-B8C8-F3AAB0792115}"/>
                </a:ext>
              </a:extLst>
            </p:cNvPr>
            <p:cNvPicPr>
              <a:picLocks noChangeAspect="1"/>
            </p:cNvPicPr>
            <p:nvPr/>
          </p:nvPicPr>
          <p:blipFill>
            <a:blip r:embed="rId12"/>
            <a:stretch>
              <a:fillRect/>
            </a:stretch>
          </p:blipFill>
          <p:spPr>
            <a:xfrm>
              <a:off x="8663979" y="3027572"/>
              <a:ext cx="1378800" cy="739150"/>
            </a:xfrm>
            <a:prstGeom prst="rect">
              <a:avLst/>
            </a:prstGeom>
          </p:spPr>
        </p:pic>
      </p:grpSp>
    </p:spTree>
    <p:extLst>
      <p:ext uri="{BB962C8B-B14F-4D97-AF65-F5344CB8AC3E}">
        <p14:creationId xmlns:p14="http://schemas.microsoft.com/office/powerpoint/2010/main" val="5606266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2"/>
          </p:nvPr>
        </p:nvSpPr>
        <p:spPr/>
        <p:txBody>
          <a:bodyPr/>
          <a:lstStyle/>
          <a:p>
            <a:fld id="{D6C43D34-2C1C-48BE-A1E0-CFA9AC7FEC3F}" type="slidenum">
              <a:rPr lang="en-GB" smtClean="0"/>
              <a:t>7</a:t>
            </a:fld>
            <a:endParaRPr lang="en-GB" dirty="0"/>
          </a:p>
        </p:txBody>
      </p:sp>
      <p:sp>
        <p:nvSpPr>
          <p:cNvPr id="35" name="CasellaDiTesto 34"/>
          <p:cNvSpPr txBox="1"/>
          <p:nvPr/>
        </p:nvSpPr>
        <p:spPr>
          <a:xfrm>
            <a:off x="648786" y="4246490"/>
            <a:ext cx="10894427" cy="923330"/>
          </a:xfrm>
          <a:prstGeom prst="rect">
            <a:avLst/>
          </a:prstGeom>
          <a:noFill/>
        </p:spPr>
        <p:txBody>
          <a:bodyPr wrap="square" rtlCol="0">
            <a:spAutoFit/>
          </a:bodyPr>
          <a:lstStyle/>
          <a:p>
            <a:r>
              <a:rPr lang="en-GB" b="1" dirty="0">
                <a:latin typeface="LM Roman 10" panose="00000500000000000000" pitchFamily="50" charset="0"/>
                <a:cs typeface="Arial" panose="020B0604020202020204" pitchFamily="34" charset="0"/>
              </a:rPr>
              <a:t>Software:</a:t>
            </a:r>
          </a:p>
          <a:p>
            <a:pPr marL="285750" indent="-285750">
              <a:buFont typeface="Wingdings" panose="05000000000000000000" pitchFamily="2" charset="2"/>
              <a:buChar char="§"/>
            </a:pPr>
            <a:r>
              <a:rPr lang="en-GB" b="1" dirty="0" err="1">
                <a:latin typeface="LM Roman 10" panose="00000500000000000000" pitchFamily="50" charset="0"/>
                <a:cs typeface="Arial" panose="020B0604020202020204" pitchFamily="34" charset="0"/>
              </a:rPr>
              <a:t>OpenSees</a:t>
            </a:r>
            <a:r>
              <a:rPr lang="en-GB" b="1" dirty="0">
                <a:latin typeface="LM Roman 10" panose="00000500000000000000" pitchFamily="50" charset="0"/>
                <a:cs typeface="Arial" panose="020B0604020202020204" pitchFamily="34" charset="0"/>
              </a:rPr>
              <a:t>: </a:t>
            </a:r>
            <a:r>
              <a:rPr lang="en-US" b="0" i="0" dirty="0">
                <a:effectLst/>
                <a:latin typeface="LM Roman 10" panose="00000500000000000000" pitchFamily="50" charset="0"/>
              </a:rPr>
              <a:t>open source software framework </a:t>
            </a:r>
            <a:r>
              <a:rPr lang="en-GB" b="0" i="0" dirty="0">
                <a:effectLst/>
                <a:latin typeface="LM Roman 10" panose="00000500000000000000" pitchFamily="50" charset="0"/>
                <a:cs typeface="Arial" panose="020B0604020202020204" pitchFamily="34" charset="0"/>
              </a:rPr>
              <a:t>from</a:t>
            </a:r>
            <a:r>
              <a:rPr lang="en-GB" dirty="0">
                <a:latin typeface="LM Roman 10" panose="00000500000000000000" pitchFamily="50" charset="0"/>
                <a:cs typeface="Arial" panose="020B0604020202020204" pitchFamily="34" charset="0"/>
              </a:rPr>
              <a:t> </a:t>
            </a:r>
            <a:r>
              <a:rPr lang="en-US" dirty="0">
                <a:latin typeface="LM Roman 10" panose="00000500000000000000" pitchFamily="50" charset="0"/>
              </a:rPr>
              <a:t>University of California, Berkeley</a:t>
            </a:r>
            <a:endParaRPr lang="en-GB" dirty="0">
              <a:latin typeface="LM Roman 10" panose="00000500000000000000" pitchFamily="50" charset="0"/>
              <a:cs typeface="Arial" panose="020B0604020202020204" pitchFamily="34" charset="0"/>
            </a:endParaRPr>
          </a:p>
          <a:p>
            <a:pPr marL="285750" indent="-285750">
              <a:buFont typeface="Wingdings" panose="05000000000000000000" pitchFamily="2" charset="2"/>
              <a:buChar char="§"/>
            </a:pPr>
            <a:r>
              <a:rPr lang="en-GB" b="1" dirty="0">
                <a:latin typeface="LM Roman 10" panose="00000500000000000000" pitchFamily="50" charset="0"/>
                <a:cs typeface="Arial" panose="020B0604020202020204" pitchFamily="34" charset="0"/>
              </a:rPr>
              <a:t>STKO: </a:t>
            </a:r>
            <a:r>
              <a:rPr lang="en-US" dirty="0">
                <a:latin typeface="LM Roman 10" panose="00000500000000000000" pitchFamily="50" charset="0"/>
                <a:cs typeface="Arial" panose="020B0604020202020204" pitchFamily="34" charset="0"/>
              </a:rPr>
              <a:t>S</a:t>
            </a:r>
            <a:r>
              <a:rPr lang="en-US" b="0" i="0" dirty="0">
                <a:effectLst/>
                <a:latin typeface="LM Roman 10" panose="00000500000000000000" pitchFamily="50" charset="0"/>
              </a:rPr>
              <a:t>cientific </a:t>
            </a:r>
            <a:r>
              <a:rPr lang="en-US" dirty="0">
                <a:latin typeface="LM Roman 10" panose="00000500000000000000" pitchFamily="50" charset="0"/>
              </a:rPr>
              <a:t>T</a:t>
            </a:r>
            <a:r>
              <a:rPr lang="en-US" b="0" i="0" dirty="0">
                <a:effectLst/>
                <a:latin typeface="LM Roman 10" panose="00000500000000000000" pitchFamily="50" charset="0"/>
              </a:rPr>
              <a:t>oolkit for </a:t>
            </a:r>
            <a:r>
              <a:rPr lang="en-US" b="0" i="0" dirty="0" err="1">
                <a:effectLst/>
                <a:latin typeface="LM Roman 10" panose="00000500000000000000" pitchFamily="50" charset="0"/>
              </a:rPr>
              <a:t>OpenSees</a:t>
            </a:r>
            <a:r>
              <a:rPr lang="en-US" b="0" i="0" dirty="0">
                <a:effectLst/>
                <a:latin typeface="LM Roman 10" panose="00000500000000000000" pitchFamily="50" charset="0"/>
              </a:rPr>
              <a:t> developed by </a:t>
            </a:r>
            <a:r>
              <a:rPr lang="en-US" b="0" i="0" dirty="0" err="1">
                <a:effectLst/>
                <a:latin typeface="LM Roman 10" panose="00000500000000000000" pitchFamily="50" charset="0"/>
              </a:rPr>
              <a:t>Asdea</a:t>
            </a:r>
            <a:r>
              <a:rPr lang="en-US" b="0" i="0" dirty="0">
                <a:effectLst/>
                <a:latin typeface="LM Roman 10" panose="00000500000000000000" pitchFamily="50" charset="0"/>
              </a:rPr>
              <a:t> Software Technology, Pescara.</a:t>
            </a:r>
            <a:endParaRPr lang="en-GB" dirty="0">
              <a:latin typeface="LM Roman 10" panose="00000500000000000000" pitchFamily="50" charset="0"/>
              <a:cs typeface="Arial" panose="020B0604020202020204" pitchFamily="34" charset="0"/>
            </a:endParaRPr>
          </a:p>
        </p:txBody>
      </p:sp>
      <p:sp>
        <p:nvSpPr>
          <p:cNvPr id="45" name="Titolo 1">
            <a:extLst>
              <a:ext uri="{FF2B5EF4-FFF2-40B4-BE49-F238E27FC236}">
                <a16:creationId xmlns:a16="http://schemas.microsoft.com/office/drawing/2014/main" id="{4ADE38F1-4804-4C23-9155-BCA73734E22F}"/>
              </a:ext>
            </a:extLst>
          </p:cNvPr>
          <p:cNvSpPr>
            <a:spLocks noGrp="1"/>
          </p:cNvSpPr>
          <p:nvPr>
            <p:ph type="title"/>
          </p:nvPr>
        </p:nvSpPr>
        <p:spPr>
          <a:xfrm>
            <a:off x="274559" y="208052"/>
            <a:ext cx="9292988" cy="386410"/>
          </a:xfrm>
        </p:spPr>
        <p:txBody>
          <a:bodyPr>
            <a:normAutofit fontScale="90000"/>
          </a:bodyPr>
          <a:lstStyle/>
          <a:p>
            <a:r>
              <a:rPr lang="en-GB" dirty="0">
                <a:latin typeface="LM Roman 10" panose="00000500000000000000" pitchFamily="50" charset="0"/>
              </a:rPr>
              <a:t>Refined micro-model</a:t>
            </a:r>
          </a:p>
        </p:txBody>
      </p:sp>
      <p:sp>
        <p:nvSpPr>
          <p:cNvPr id="24" name="Freeform: Shape 23">
            <a:extLst>
              <a:ext uri="{FF2B5EF4-FFF2-40B4-BE49-F238E27FC236}">
                <a16:creationId xmlns:a16="http://schemas.microsoft.com/office/drawing/2014/main" id="{478DF264-98AD-4D94-9DD2-D221C66BF221}"/>
              </a:ext>
            </a:extLst>
          </p:cNvPr>
          <p:cNvSpPr/>
          <p:nvPr/>
        </p:nvSpPr>
        <p:spPr>
          <a:xfrm>
            <a:off x="0" y="4628271"/>
            <a:ext cx="416427" cy="2229729"/>
          </a:xfrm>
          <a:custGeom>
            <a:avLst/>
            <a:gdLst>
              <a:gd name="connsiteX0" fmla="*/ 0 w 416427"/>
              <a:gd name="connsiteY0" fmla="*/ 0 h 2229729"/>
              <a:gd name="connsiteX1" fmla="*/ 7622 w 416427"/>
              <a:gd name="connsiteY1" fmla="*/ 0 h 2229729"/>
              <a:gd name="connsiteX2" fmla="*/ 416427 w 416427"/>
              <a:gd name="connsiteY2" fmla="*/ 2229729 h 2229729"/>
              <a:gd name="connsiteX3" fmla="*/ 0 w 416427"/>
              <a:gd name="connsiteY3" fmla="*/ 2229729 h 2229729"/>
            </a:gdLst>
            <a:ahLst/>
            <a:cxnLst>
              <a:cxn ang="0">
                <a:pos x="connsiteX0" y="connsiteY0"/>
              </a:cxn>
              <a:cxn ang="0">
                <a:pos x="connsiteX1" y="connsiteY1"/>
              </a:cxn>
              <a:cxn ang="0">
                <a:pos x="connsiteX2" y="connsiteY2"/>
              </a:cxn>
              <a:cxn ang="0">
                <a:pos x="connsiteX3" y="connsiteY3"/>
              </a:cxn>
            </a:cxnLst>
            <a:rect l="l" t="t" r="r" b="b"/>
            <a:pathLst>
              <a:path w="416427" h="2229729">
                <a:moveTo>
                  <a:pt x="0" y="0"/>
                </a:moveTo>
                <a:lnTo>
                  <a:pt x="7622" y="0"/>
                </a:lnTo>
                <a:lnTo>
                  <a:pt x="416427" y="2229729"/>
                </a:lnTo>
                <a:lnTo>
                  <a:pt x="0" y="2229729"/>
                </a:lnTo>
                <a:close/>
              </a:path>
            </a:pathLst>
          </a:cu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en-US"/>
          </a:p>
        </p:txBody>
      </p:sp>
      <p:pic>
        <p:nvPicPr>
          <p:cNvPr id="145" name="Picture 144">
            <a:extLst>
              <a:ext uri="{FF2B5EF4-FFF2-40B4-BE49-F238E27FC236}">
                <a16:creationId xmlns:a16="http://schemas.microsoft.com/office/drawing/2014/main" id="{CF4A686E-E4BA-430E-935A-F9482F96D44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0149267" y="1523537"/>
            <a:ext cx="1358737" cy="2216302"/>
          </a:xfrm>
          <a:prstGeom prst="rect">
            <a:avLst/>
          </a:prstGeom>
        </p:spPr>
      </p:pic>
      <p:grpSp>
        <p:nvGrpSpPr>
          <p:cNvPr id="131" name="Group 130">
            <a:extLst>
              <a:ext uri="{FF2B5EF4-FFF2-40B4-BE49-F238E27FC236}">
                <a16:creationId xmlns:a16="http://schemas.microsoft.com/office/drawing/2014/main" id="{DF997E13-D71E-4B3B-ADAD-3B8590055A12}"/>
              </a:ext>
            </a:extLst>
          </p:cNvPr>
          <p:cNvGrpSpPr/>
          <p:nvPr/>
        </p:nvGrpSpPr>
        <p:grpSpPr>
          <a:xfrm>
            <a:off x="4771342" y="3091947"/>
            <a:ext cx="1514645" cy="742622"/>
            <a:chOff x="457587" y="1870909"/>
            <a:chExt cx="3088435" cy="1514243"/>
          </a:xfrm>
        </p:grpSpPr>
        <p:pic>
          <p:nvPicPr>
            <p:cNvPr id="139" name="Picture 138" descr="Diagram&#10;&#10;Description automatically generated">
              <a:extLst>
                <a:ext uri="{FF2B5EF4-FFF2-40B4-BE49-F238E27FC236}">
                  <a16:creationId xmlns:a16="http://schemas.microsoft.com/office/drawing/2014/main" id="{53A8BDAE-EAD8-414A-84F2-CDFD5125103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587" y="1870909"/>
              <a:ext cx="3088435" cy="1465191"/>
            </a:xfrm>
            <a:prstGeom prst="rect">
              <a:avLst/>
            </a:prstGeom>
          </p:spPr>
        </p:pic>
        <p:sp>
          <p:nvSpPr>
            <p:cNvPr id="140" name="Rectangle 139">
              <a:extLst>
                <a:ext uri="{FF2B5EF4-FFF2-40B4-BE49-F238E27FC236}">
                  <a16:creationId xmlns:a16="http://schemas.microsoft.com/office/drawing/2014/main" id="{FDF35F27-82EC-4E6C-A34A-AE43A8397A67}"/>
                </a:ext>
              </a:extLst>
            </p:cNvPr>
            <p:cNvSpPr/>
            <p:nvPr/>
          </p:nvSpPr>
          <p:spPr>
            <a:xfrm>
              <a:off x="1025236" y="3208788"/>
              <a:ext cx="410095" cy="1763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1" name="Rectangle 140">
              <a:extLst>
                <a:ext uri="{FF2B5EF4-FFF2-40B4-BE49-F238E27FC236}">
                  <a16:creationId xmlns:a16="http://schemas.microsoft.com/office/drawing/2014/main" id="{3DCEF4B2-56B0-4F37-BD97-1FACE8D29192}"/>
                </a:ext>
              </a:extLst>
            </p:cNvPr>
            <p:cNvSpPr/>
            <p:nvPr/>
          </p:nvSpPr>
          <p:spPr>
            <a:xfrm>
              <a:off x="2660731" y="3191992"/>
              <a:ext cx="410095" cy="1763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32" name="Group 131">
            <a:extLst>
              <a:ext uri="{FF2B5EF4-FFF2-40B4-BE49-F238E27FC236}">
                <a16:creationId xmlns:a16="http://schemas.microsoft.com/office/drawing/2014/main" id="{D36D83D2-B3B3-4FCF-9200-B4DF4CDBDE1A}"/>
              </a:ext>
            </a:extLst>
          </p:cNvPr>
          <p:cNvGrpSpPr/>
          <p:nvPr/>
        </p:nvGrpSpPr>
        <p:grpSpPr>
          <a:xfrm>
            <a:off x="4764925" y="1523537"/>
            <a:ext cx="1514645" cy="1541830"/>
            <a:chOff x="451805" y="3400613"/>
            <a:chExt cx="3088435" cy="3143867"/>
          </a:xfrm>
        </p:grpSpPr>
        <p:pic>
          <p:nvPicPr>
            <p:cNvPr id="133" name="Picture 132" descr="A picture containing text, device&#10;&#10;Description automatically generated">
              <a:extLst>
                <a:ext uri="{FF2B5EF4-FFF2-40B4-BE49-F238E27FC236}">
                  <a16:creationId xmlns:a16="http://schemas.microsoft.com/office/drawing/2014/main" id="{677F7B4B-2DD9-4E1D-A726-A85E119F56E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1805" y="3400613"/>
              <a:ext cx="3088434" cy="1533448"/>
            </a:xfrm>
            <a:prstGeom prst="rect">
              <a:avLst/>
            </a:prstGeom>
          </p:spPr>
        </p:pic>
        <p:pic>
          <p:nvPicPr>
            <p:cNvPr id="134" name="Picture 133" descr="Diagram&#10;&#10;Description automatically generated">
              <a:extLst>
                <a:ext uri="{FF2B5EF4-FFF2-40B4-BE49-F238E27FC236}">
                  <a16:creationId xmlns:a16="http://schemas.microsoft.com/office/drawing/2014/main" id="{DB03E413-AAAA-4B52-8972-94D79AED879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51806" y="4998575"/>
              <a:ext cx="3088434" cy="1535590"/>
            </a:xfrm>
            <a:prstGeom prst="rect">
              <a:avLst/>
            </a:prstGeom>
          </p:spPr>
        </p:pic>
        <p:sp>
          <p:nvSpPr>
            <p:cNvPr id="135" name="Rectangle 134">
              <a:extLst>
                <a:ext uri="{FF2B5EF4-FFF2-40B4-BE49-F238E27FC236}">
                  <a16:creationId xmlns:a16="http://schemas.microsoft.com/office/drawing/2014/main" id="{9ECEF6C8-207F-488D-9746-E5382B4D657F}"/>
                </a:ext>
              </a:extLst>
            </p:cNvPr>
            <p:cNvSpPr/>
            <p:nvPr/>
          </p:nvSpPr>
          <p:spPr>
            <a:xfrm>
              <a:off x="942101" y="4784257"/>
              <a:ext cx="410095" cy="1498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6" name="Rectangle 135">
              <a:extLst>
                <a:ext uri="{FF2B5EF4-FFF2-40B4-BE49-F238E27FC236}">
                  <a16:creationId xmlns:a16="http://schemas.microsoft.com/office/drawing/2014/main" id="{F7A69694-642A-4F99-99D2-98A5A59C1601}"/>
                </a:ext>
              </a:extLst>
            </p:cNvPr>
            <p:cNvSpPr/>
            <p:nvPr/>
          </p:nvSpPr>
          <p:spPr>
            <a:xfrm>
              <a:off x="2660730" y="4781716"/>
              <a:ext cx="410095" cy="1498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7" name="Rectangle 136">
              <a:extLst>
                <a:ext uri="{FF2B5EF4-FFF2-40B4-BE49-F238E27FC236}">
                  <a16:creationId xmlns:a16="http://schemas.microsoft.com/office/drawing/2014/main" id="{06C339CB-C589-45FE-91EF-2A99E8664670}"/>
                </a:ext>
              </a:extLst>
            </p:cNvPr>
            <p:cNvSpPr/>
            <p:nvPr/>
          </p:nvSpPr>
          <p:spPr>
            <a:xfrm>
              <a:off x="2615878" y="6384361"/>
              <a:ext cx="410095" cy="1498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8" name="Rectangle 137">
              <a:extLst>
                <a:ext uri="{FF2B5EF4-FFF2-40B4-BE49-F238E27FC236}">
                  <a16:creationId xmlns:a16="http://schemas.microsoft.com/office/drawing/2014/main" id="{8E96E16A-9889-4060-8E54-D9C2E719DD90}"/>
                </a:ext>
              </a:extLst>
            </p:cNvPr>
            <p:cNvSpPr/>
            <p:nvPr/>
          </p:nvSpPr>
          <p:spPr>
            <a:xfrm>
              <a:off x="942101" y="6394676"/>
              <a:ext cx="410095" cy="1498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130" name="Picture 129">
            <a:extLst>
              <a:ext uri="{FF2B5EF4-FFF2-40B4-BE49-F238E27FC236}">
                <a16:creationId xmlns:a16="http://schemas.microsoft.com/office/drawing/2014/main" id="{97FC5D4E-5419-49A3-A1B5-C324A365EA8A}"/>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r="50254"/>
          <a:stretch/>
        </p:blipFill>
        <p:spPr>
          <a:xfrm>
            <a:off x="6400993" y="1526876"/>
            <a:ext cx="1088378" cy="2221200"/>
          </a:xfrm>
          <a:prstGeom prst="rect">
            <a:avLst/>
          </a:prstGeom>
        </p:spPr>
      </p:pic>
      <mc:AlternateContent xmlns:mc="http://schemas.openxmlformats.org/markup-compatibility/2006" xmlns:a14="http://schemas.microsoft.com/office/drawing/2010/main">
        <mc:Choice Requires="a14">
          <p:sp>
            <p:nvSpPr>
              <p:cNvPr id="124" name="TextBox 123">
                <a:extLst>
                  <a:ext uri="{FF2B5EF4-FFF2-40B4-BE49-F238E27FC236}">
                    <a16:creationId xmlns:a16="http://schemas.microsoft.com/office/drawing/2014/main" id="{7AD8A2FA-3EF4-4039-B03E-AF4DDA83F601}"/>
                  </a:ext>
                </a:extLst>
              </p:cNvPr>
              <p:cNvSpPr txBox="1"/>
              <p:nvPr/>
            </p:nvSpPr>
            <p:spPr>
              <a:xfrm>
                <a:off x="8674011" y="2760041"/>
                <a:ext cx="1358737" cy="116347"/>
              </a:xfrm>
              <a:prstGeom prst="rect">
                <a:avLst/>
              </a:prstGeom>
              <a:noFill/>
              <a:ln>
                <a:solidFill>
                  <a:schemeClr val="bg1"/>
                </a:solid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600" i="1" smtClean="0">
                              <a:latin typeface="Cambria Math" panose="02040503050406030204" pitchFamily="18" charset="0"/>
                            </a:rPr>
                          </m:ctrlPr>
                        </m:sSubPr>
                        <m:e>
                          <m:r>
                            <a:rPr lang="en-US" sz="600" b="0" i="1" smtClean="0">
                              <a:latin typeface="Cambria Math" panose="02040503050406030204" pitchFamily="18" charset="0"/>
                            </a:rPr>
                            <m:t>𝑉</m:t>
                          </m:r>
                        </m:e>
                        <m:sub>
                          <m:r>
                            <a:rPr lang="en-US" sz="600" b="0" i="1" smtClean="0">
                              <a:latin typeface="Cambria Math" panose="02040503050406030204" pitchFamily="18" charset="0"/>
                            </a:rPr>
                            <m:t>𝑡𝑜𝑡</m:t>
                          </m:r>
                        </m:sub>
                      </m:sSub>
                      <m:r>
                        <a:rPr lang="en-US" sz="600" b="0" i="1" smtClean="0">
                          <a:latin typeface="Cambria Math" panose="02040503050406030204" pitchFamily="18" charset="0"/>
                        </a:rPr>
                        <m:t>=</m:t>
                      </m:r>
                      <m:r>
                        <a:rPr lang="en-US" sz="600" b="0" i="1" smtClean="0">
                          <a:latin typeface="Cambria Math" panose="02040503050406030204" pitchFamily="18" charset="0"/>
                        </a:rPr>
                        <m:t>𝑉</m:t>
                      </m:r>
                      <m:r>
                        <a:rPr lang="en-US" sz="600" b="0" i="1" smtClean="0">
                          <a:latin typeface="Cambria Math" panose="02040503050406030204" pitchFamily="18" charset="0"/>
                        </a:rPr>
                        <m:t>+</m:t>
                      </m:r>
                      <m:r>
                        <a:rPr lang="en-US" sz="600" b="0" i="1" smtClean="0">
                          <a:latin typeface="Cambria Math" panose="02040503050406030204" pitchFamily="18" charset="0"/>
                        </a:rPr>
                        <m:t>𝑁</m:t>
                      </m:r>
                      <m:func>
                        <m:funcPr>
                          <m:ctrlPr>
                            <a:rPr lang="en-US" sz="600" b="0" i="1" smtClean="0">
                              <a:latin typeface="Cambria Math" panose="02040503050406030204" pitchFamily="18" charset="0"/>
                            </a:rPr>
                          </m:ctrlPr>
                        </m:funcPr>
                        <m:fName>
                          <m:r>
                            <m:rPr>
                              <m:sty m:val="p"/>
                            </m:rPr>
                            <a:rPr lang="en-US" sz="600" b="0" i="0" smtClean="0">
                              <a:latin typeface="Cambria Math" panose="02040503050406030204" pitchFamily="18" charset="0"/>
                            </a:rPr>
                            <m:t>cos</m:t>
                          </m:r>
                        </m:fName>
                        <m:e>
                          <m:r>
                            <a:rPr lang="en-US" sz="600" b="0" i="1" smtClean="0">
                              <a:latin typeface="Cambria Math" panose="02040503050406030204" pitchFamily="18" charset="0"/>
                              <a:ea typeface="Cambria Math" panose="02040503050406030204" pitchFamily="18" charset="0"/>
                            </a:rPr>
                            <m:t>𝜃</m:t>
                          </m:r>
                        </m:e>
                      </m:func>
                      <m:r>
                        <a:rPr lang="en-US" sz="600" b="0" i="1" smtClean="0">
                          <a:latin typeface="Cambria Math" panose="02040503050406030204" pitchFamily="18" charset="0"/>
                        </a:rPr>
                        <m:t>−</m:t>
                      </m:r>
                      <m:r>
                        <a:rPr lang="en-US" sz="600" b="0" i="1" smtClean="0">
                          <a:latin typeface="Cambria Math" panose="02040503050406030204" pitchFamily="18" charset="0"/>
                          <a:ea typeface="Cambria Math" panose="02040503050406030204" pitchFamily="18" charset="0"/>
                        </a:rPr>
                        <m:t>𝜇</m:t>
                      </m:r>
                      <m:r>
                        <a:rPr lang="en-US" sz="600" b="0" i="1" smtClean="0">
                          <a:latin typeface="Cambria Math" panose="02040503050406030204" pitchFamily="18" charset="0"/>
                          <a:ea typeface="Cambria Math" panose="02040503050406030204" pitchFamily="18" charset="0"/>
                        </a:rPr>
                        <m:t>𝑁</m:t>
                      </m:r>
                      <m:func>
                        <m:funcPr>
                          <m:ctrlPr>
                            <a:rPr lang="en-US" sz="600" b="0" i="1" smtClean="0">
                              <a:latin typeface="Cambria Math" panose="02040503050406030204" pitchFamily="18" charset="0"/>
                              <a:ea typeface="Cambria Math" panose="02040503050406030204" pitchFamily="18" charset="0"/>
                            </a:rPr>
                          </m:ctrlPr>
                        </m:funcPr>
                        <m:fName>
                          <m:r>
                            <m:rPr>
                              <m:sty m:val="p"/>
                            </m:rPr>
                            <a:rPr lang="en-US" sz="600" b="0" i="0" smtClean="0">
                              <a:latin typeface="Cambria Math" panose="02040503050406030204" pitchFamily="18" charset="0"/>
                              <a:ea typeface="Cambria Math" panose="02040503050406030204" pitchFamily="18" charset="0"/>
                            </a:rPr>
                            <m:t>sin</m:t>
                          </m:r>
                        </m:fName>
                        <m:e>
                          <m:r>
                            <a:rPr lang="en-US" sz="600" b="0" i="1" smtClean="0">
                              <a:latin typeface="Cambria Math" panose="02040503050406030204" pitchFamily="18" charset="0"/>
                              <a:ea typeface="Cambria Math" panose="02040503050406030204" pitchFamily="18" charset="0"/>
                            </a:rPr>
                            <m:t>𝜃</m:t>
                          </m:r>
                          <m:f>
                            <m:fPr>
                              <m:ctrlPr>
                                <a:rPr lang="en-US" sz="600" b="0" i="1" smtClean="0">
                                  <a:latin typeface="Cambria Math" panose="02040503050406030204" pitchFamily="18" charset="0"/>
                                  <a:ea typeface="Cambria Math" panose="02040503050406030204" pitchFamily="18" charset="0"/>
                                </a:rPr>
                              </m:ctrlPr>
                            </m:fPr>
                            <m:num>
                              <m:r>
                                <a:rPr lang="en-US" sz="600" b="0" i="1" smtClean="0">
                                  <a:latin typeface="Cambria Math" panose="02040503050406030204" pitchFamily="18" charset="0"/>
                                  <a:ea typeface="Cambria Math" panose="02040503050406030204" pitchFamily="18" charset="0"/>
                                </a:rPr>
                                <m:t>𝛼</m:t>
                              </m:r>
                              <m:r>
                                <a:rPr lang="en-US" sz="600" b="0" i="1" smtClean="0">
                                  <a:latin typeface="Cambria Math" panose="02040503050406030204" pitchFamily="18" charset="0"/>
                                  <a:ea typeface="Cambria Math" panose="02040503050406030204" pitchFamily="18" charset="0"/>
                                </a:rPr>
                                <m:t>𝑙</m:t>
                              </m:r>
                            </m:num>
                            <m:den>
                              <m:r>
                                <a:rPr lang="en-US" sz="600" b="0" i="1" smtClean="0">
                                  <a:latin typeface="Cambria Math" panose="02040503050406030204" pitchFamily="18" charset="0"/>
                                  <a:ea typeface="Cambria Math" panose="02040503050406030204" pitchFamily="18" charset="0"/>
                                </a:rPr>
                                <m:t>𝑤</m:t>
                              </m:r>
                            </m:den>
                          </m:f>
                        </m:e>
                      </m:func>
                    </m:oMath>
                  </m:oMathPara>
                </a14:m>
                <a:endParaRPr lang="en-US" sz="600" dirty="0"/>
              </a:p>
            </p:txBody>
          </p:sp>
        </mc:Choice>
        <mc:Fallback xmlns="">
          <p:sp>
            <p:nvSpPr>
              <p:cNvPr id="124" name="TextBox 123">
                <a:extLst>
                  <a:ext uri="{FF2B5EF4-FFF2-40B4-BE49-F238E27FC236}">
                    <a16:creationId xmlns:a16="http://schemas.microsoft.com/office/drawing/2014/main" id="{7AD8A2FA-3EF4-4039-B03E-AF4DDA83F601}"/>
                  </a:ext>
                </a:extLst>
              </p:cNvPr>
              <p:cNvSpPr txBox="1">
                <a:spLocks noRot="1" noChangeAspect="1" noMove="1" noResize="1" noEditPoints="1" noAdjustHandles="1" noChangeArrowheads="1" noChangeShapeType="1" noTextEdit="1"/>
              </p:cNvSpPr>
              <p:nvPr/>
            </p:nvSpPr>
            <p:spPr>
              <a:xfrm>
                <a:off x="8674011" y="2760041"/>
                <a:ext cx="1358737" cy="116347"/>
              </a:xfrm>
              <a:prstGeom prst="rect">
                <a:avLst/>
              </a:prstGeom>
              <a:blipFill>
                <a:blip r:embed="rId8"/>
                <a:stretch>
                  <a:fillRect t="-4762" b="-57143"/>
                </a:stretch>
              </a:blipFill>
              <a:ln>
                <a:solidFill>
                  <a:schemeClr val="bg1"/>
                </a:solidFill>
              </a:ln>
            </p:spPr>
            <p:txBody>
              <a:bodyPr/>
              <a:lstStyle/>
              <a:p>
                <a:r>
                  <a:rPr lang="en-GB">
                    <a:noFill/>
                  </a:rPr>
                  <a:t> </a:t>
                </a:r>
              </a:p>
            </p:txBody>
          </p:sp>
        </mc:Fallback>
      </mc:AlternateContent>
      <p:sp>
        <p:nvSpPr>
          <p:cNvPr id="125" name="Rectangle 124">
            <a:extLst>
              <a:ext uri="{FF2B5EF4-FFF2-40B4-BE49-F238E27FC236}">
                <a16:creationId xmlns:a16="http://schemas.microsoft.com/office/drawing/2014/main" id="{06C1C456-BBEB-46D5-8ADA-C54F41DB8A6C}"/>
              </a:ext>
            </a:extLst>
          </p:cNvPr>
          <p:cNvSpPr/>
          <p:nvPr/>
        </p:nvSpPr>
        <p:spPr>
          <a:xfrm>
            <a:off x="8674011" y="2742614"/>
            <a:ext cx="1358737" cy="21718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93" name="Group 92">
            <a:extLst>
              <a:ext uri="{FF2B5EF4-FFF2-40B4-BE49-F238E27FC236}">
                <a16:creationId xmlns:a16="http://schemas.microsoft.com/office/drawing/2014/main" id="{481A7245-7B2E-4675-A1D2-21D289C3AEBE}"/>
              </a:ext>
            </a:extLst>
          </p:cNvPr>
          <p:cNvGrpSpPr/>
          <p:nvPr/>
        </p:nvGrpSpPr>
        <p:grpSpPr>
          <a:xfrm>
            <a:off x="8847874" y="1509353"/>
            <a:ext cx="1004122" cy="1146635"/>
            <a:chOff x="8854441" y="1196699"/>
            <a:chExt cx="2255516" cy="2601796"/>
          </a:xfrm>
        </p:grpSpPr>
        <p:grpSp>
          <p:nvGrpSpPr>
            <p:cNvPr id="114" name="Group 113">
              <a:extLst>
                <a:ext uri="{FF2B5EF4-FFF2-40B4-BE49-F238E27FC236}">
                  <a16:creationId xmlns:a16="http://schemas.microsoft.com/office/drawing/2014/main" id="{D0187475-E294-4AF0-B542-35E0C597F670}"/>
                </a:ext>
              </a:extLst>
            </p:cNvPr>
            <p:cNvGrpSpPr/>
            <p:nvPr/>
          </p:nvGrpSpPr>
          <p:grpSpPr>
            <a:xfrm>
              <a:off x="8854441" y="1196699"/>
              <a:ext cx="2255516" cy="2601796"/>
              <a:chOff x="8854441" y="1196699"/>
              <a:chExt cx="2255516" cy="2601796"/>
            </a:xfrm>
          </p:grpSpPr>
          <p:pic>
            <p:nvPicPr>
              <p:cNvPr id="119" name="Picture 118">
                <a:extLst>
                  <a:ext uri="{FF2B5EF4-FFF2-40B4-BE49-F238E27FC236}">
                    <a16:creationId xmlns:a16="http://schemas.microsoft.com/office/drawing/2014/main" id="{A8CF0740-642F-4899-A4A3-078C1A2E8FF3}"/>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854443" y="1196699"/>
                <a:ext cx="2255514" cy="2601796"/>
              </a:xfrm>
              <a:prstGeom prst="rect">
                <a:avLst/>
              </a:prstGeom>
            </p:spPr>
          </p:pic>
          <p:grpSp>
            <p:nvGrpSpPr>
              <p:cNvPr id="120" name="Group 119">
                <a:extLst>
                  <a:ext uri="{FF2B5EF4-FFF2-40B4-BE49-F238E27FC236}">
                    <a16:creationId xmlns:a16="http://schemas.microsoft.com/office/drawing/2014/main" id="{E39E4760-B83D-4A27-8E79-249EB691170C}"/>
                  </a:ext>
                </a:extLst>
              </p:cNvPr>
              <p:cNvGrpSpPr/>
              <p:nvPr/>
            </p:nvGrpSpPr>
            <p:grpSpPr>
              <a:xfrm>
                <a:off x="8854441" y="1645338"/>
                <a:ext cx="231317" cy="227913"/>
                <a:chOff x="8854441" y="1645338"/>
                <a:chExt cx="231317" cy="227913"/>
              </a:xfrm>
            </p:grpSpPr>
            <p:cxnSp>
              <p:nvCxnSpPr>
                <p:cNvPr id="121" name="Straight Connector 120">
                  <a:extLst>
                    <a:ext uri="{FF2B5EF4-FFF2-40B4-BE49-F238E27FC236}">
                      <a16:creationId xmlns:a16="http://schemas.microsoft.com/office/drawing/2014/main" id="{7227C5C9-F91E-4F93-AF57-D314F925D49D}"/>
                    </a:ext>
                  </a:extLst>
                </p:cNvPr>
                <p:cNvCxnSpPr>
                  <a:cxnSpLocks/>
                </p:cNvCxnSpPr>
                <p:nvPr/>
              </p:nvCxnSpPr>
              <p:spPr>
                <a:xfrm flipH="1">
                  <a:off x="8854443" y="1645338"/>
                  <a:ext cx="23131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E2570E03-3611-4739-96D5-06DD40328988}"/>
                    </a:ext>
                  </a:extLst>
                </p:cNvPr>
                <p:cNvCxnSpPr>
                  <a:cxnSpLocks/>
                </p:cNvCxnSpPr>
                <p:nvPr/>
              </p:nvCxnSpPr>
              <p:spPr>
                <a:xfrm flipH="1">
                  <a:off x="8854442" y="1873251"/>
                  <a:ext cx="23131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9B6AD124-631D-4C84-B35C-278912FE0D4B}"/>
                    </a:ext>
                  </a:extLst>
                </p:cNvPr>
                <p:cNvCxnSpPr>
                  <a:cxnSpLocks/>
                </p:cNvCxnSpPr>
                <p:nvPr/>
              </p:nvCxnSpPr>
              <p:spPr>
                <a:xfrm flipH="1">
                  <a:off x="8854441" y="1765195"/>
                  <a:ext cx="23131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grpSp>
        <p:grpSp>
          <p:nvGrpSpPr>
            <p:cNvPr id="115" name="Group 114">
              <a:extLst>
                <a:ext uri="{FF2B5EF4-FFF2-40B4-BE49-F238E27FC236}">
                  <a16:creationId xmlns:a16="http://schemas.microsoft.com/office/drawing/2014/main" id="{46CBCCC6-3773-48DF-8B7B-0067D195CDA3}"/>
                </a:ext>
              </a:extLst>
            </p:cNvPr>
            <p:cNvGrpSpPr/>
            <p:nvPr/>
          </p:nvGrpSpPr>
          <p:grpSpPr>
            <a:xfrm>
              <a:off x="10878640" y="3225801"/>
              <a:ext cx="231317" cy="227913"/>
              <a:chOff x="8854441" y="1645338"/>
              <a:chExt cx="231317" cy="227913"/>
            </a:xfrm>
          </p:grpSpPr>
          <p:cxnSp>
            <p:nvCxnSpPr>
              <p:cNvPr id="116" name="Straight Connector 115">
                <a:extLst>
                  <a:ext uri="{FF2B5EF4-FFF2-40B4-BE49-F238E27FC236}">
                    <a16:creationId xmlns:a16="http://schemas.microsoft.com/office/drawing/2014/main" id="{36D47B12-828C-4E88-B045-F9E8C8B539D8}"/>
                  </a:ext>
                </a:extLst>
              </p:cNvPr>
              <p:cNvCxnSpPr>
                <a:cxnSpLocks/>
              </p:cNvCxnSpPr>
              <p:nvPr/>
            </p:nvCxnSpPr>
            <p:spPr>
              <a:xfrm flipH="1">
                <a:off x="8854443" y="1645338"/>
                <a:ext cx="23131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43BD031E-B64B-4CF7-B0DF-44BAA589044C}"/>
                  </a:ext>
                </a:extLst>
              </p:cNvPr>
              <p:cNvCxnSpPr>
                <a:cxnSpLocks/>
              </p:cNvCxnSpPr>
              <p:nvPr/>
            </p:nvCxnSpPr>
            <p:spPr>
              <a:xfrm flipH="1">
                <a:off x="8854442" y="1873251"/>
                <a:ext cx="23131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71327FD0-05B7-4311-9A87-08C4256301D5}"/>
                  </a:ext>
                </a:extLst>
              </p:cNvPr>
              <p:cNvCxnSpPr>
                <a:cxnSpLocks/>
              </p:cNvCxnSpPr>
              <p:nvPr/>
            </p:nvCxnSpPr>
            <p:spPr>
              <a:xfrm flipH="1">
                <a:off x="8854441" y="1765195"/>
                <a:ext cx="23131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grpSp>
      <p:grpSp>
        <p:nvGrpSpPr>
          <p:cNvPr id="94" name="Group 93">
            <a:extLst>
              <a:ext uri="{FF2B5EF4-FFF2-40B4-BE49-F238E27FC236}">
                <a16:creationId xmlns:a16="http://schemas.microsoft.com/office/drawing/2014/main" id="{1A4A07E6-6739-4605-8F18-E367347D0C62}"/>
              </a:ext>
            </a:extLst>
          </p:cNvPr>
          <p:cNvGrpSpPr/>
          <p:nvPr/>
        </p:nvGrpSpPr>
        <p:grpSpPr>
          <a:xfrm>
            <a:off x="8571597" y="1556888"/>
            <a:ext cx="310267" cy="408573"/>
            <a:chOff x="8594801" y="1915921"/>
            <a:chExt cx="310267" cy="408573"/>
          </a:xfrm>
        </p:grpSpPr>
        <p:sp>
          <p:nvSpPr>
            <p:cNvPr id="108" name="TextBox 107">
              <a:extLst>
                <a:ext uri="{FF2B5EF4-FFF2-40B4-BE49-F238E27FC236}">
                  <a16:creationId xmlns:a16="http://schemas.microsoft.com/office/drawing/2014/main" id="{15C03743-59D0-4469-98EB-824D719E39B7}"/>
                </a:ext>
              </a:extLst>
            </p:cNvPr>
            <p:cNvSpPr txBox="1"/>
            <p:nvPr/>
          </p:nvSpPr>
          <p:spPr>
            <a:xfrm>
              <a:off x="8597010" y="1915921"/>
              <a:ext cx="308057" cy="138498"/>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300" dirty="0">
                  <a:latin typeface="LM Roman 10" panose="00000500000000000000" pitchFamily="50" charset="0"/>
                </a:rPr>
                <a:t>Cut 1</a:t>
              </a:r>
            </a:p>
          </p:txBody>
        </p:sp>
        <p:sp>
          <p:nvSpPr>
            <p:cNvPr id="109" name="TextBox 108">
              <a:extLst>
                <a:ext uri="{FF2B5EF4-FFF2-40B4-BE49-F238E27FC236}">
                  <a16:creationId xmlns:a16="http://schemas.microsoft.com/office/drawing/2014/main" id="{DF08F4AB-9BCF-4215-842F-B3BEDA4FF120}"/>
                </a:ext>
              </a:extLst>
            </p:cNvPr>
            <p:cNvSpPr txBox="1"/>
            <p:nvPr/>
          </p:nvSpPr>
          <p:spPr>
            <a:xfrm>
              <a:off x="8597011" y="2051209"/>
              <a:ext cx="308057" cy="138498"/>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300" dirty="0">
                  <a:latin typeface="LM Roman 10" panose="00000500000000000000" pitchFamily="50" charset="0"/>
                </a:rPr>
                <a:t>Cut 2</a:t>
              </a:r>
            </a:p>
          </p:txBody>
        </p:sp>
        <p:sp>
          <p:nvSpPr>
            <p:cNvPr id="110" name="TextBox 109">
              <a:extLst>
                <a:ext uri="{FF2B5EF4-FFF2-40B4-BE49-F238E27FC236}">
                  <a16:creationId xmlns:a16="http://schemas.microsoft.com/office/drawing/2014/main" id="{0D61C16C-AD59-4436-BCC7-2D7AE2039B5E}"/>
                </a:ext>
              </a:extLst>
            </p:cNvPr>
            <p:cNvSpPr txBox="1"/>
            <p:nvPr/>
          </p:nvSpPr>
          <p:spPr>
            <a:xfrm>
              <a:off x="8594801" y="2185996"/>
              <a:ext cx="308057" cy="138498"/>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300" dirty="0">
                  <a:latin typeface="LM Roman 10" panose="00000500000000000000" pitchFamily="50" charset="0"/>
                </a:rPr>
                <a:t>Cut 3</a:t>
              </a:r>
            </a:p>
          </p:txBody>
        </p:sp>
        <p:sp>
          <p:nvSpPr>
            <p:cNvPr id="111" name="Rectangle 110">
              <a:extLst>
                <a:ext uri="{FF2B5EF4-FFF2-40B4-BE49-F238E27FC236}">
                  <a16:creationId xmlns:a16="http://schemas.microsoft.com/office/drawing/2014/main" id="{0A613588-2B9F-44ED-A800-204E5598F3F1}"/>
                </a:ext>
              </a:extLst>
            </p:cNvPr>
            <p:cNvSpPr/>
            <p:nvPr/>
          </p:nvSpPr>
          <p:spPr>
            <a:xfrm>
              <a:off x="8659539" y="1944299"/>
              <a:ext cx="148230" cy="81742"/>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2" name="Rectangle 111">
              <a:extLst>
                <a:ext uri="{FF2B5EF4-FFF2-40B4-BE49-F238E27FC236}">
                  <a16:creationId xmlns:a16="http://schemas.microsoft.com/office/drawing/2014/main" id="{62A11098-F189-4359-93B4-17E03BB7584A}"/>
                </a:ext>
              </a:extLst>
            </p:cNvPr>
            <p:cNvSpPr/>
            <p:nvPr/>
          </p:nvSpPr>
          <p:spPr>
            <a:xfrm>
              <a:off x="8659895" y="2078881"/>
              <a:ext cx="148230" cy="81742"/>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3" name="Rectangle 112">
              <a:extLst>
                <a:ext uri="{FF2B5EF4-FFF2-40B4-BE49-F238E27FC236}">
                  <a16:creationId xmlns:a16="http://schemas.microsoft.com/office/drawing/2014/main" id="{6C87B620-7F73-44E3-AC7D-8ED357F9E9D8}"/>
                </a:ext>
              </a:extLst>
            </p:cNvPr>
            <p:cNvSpPr/>
            <p:nvPr/>
          </p:nvSpPr>
          <p:spPr>
            <a:xfrm>
              <a:off x="8659539" y="2211993"/>
              <a:ext cx="148230" cy="81742"/>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95" name="Straight Connector 94">
            <a:extLst>
              <a:ext uri="{FF2B5EF4-FFF2-40B4-BE49-F238E27FC236}">
                <a16:creationId xmlns:a16="http://schemas.microsoft.com/office/drawing/2014/main" id="{060B5D7E-3197-4197-AA22-EA6CF0F5EB7D}"/>
              </a:ext>
            </a:extLst>
          </p:cNvPr>
          <p:cNvCxnSpPr>
            <a:cxnSpLocks/>
            <a:stCxn id="111" idx="3"/>
          </p:cNvCxnSpPr>
          <p:nvPr/>
        </p:nvCxnSpPr>
        <p:spPr>
          <a:xfrm>
            <a:off x="8784565" y="1626137"/>
            <a:ext cx="108380" cy="7833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6F3EB8E7-DB99-49B8-8A0C-4AB72C1FB49D}"/>
              </a:ext>
            </a:extLst>
          </p:cNvPr>
          <p:cNvCxnSpPr>
            <a:cxnSpLocks/>
            <a:stCxn id="113" idx="3"/>
          </p:cNvCxnSpPr>
          <p:nvPr/>
        </p:nvCxnSpPr>
        <p:spPr>
          <a:xfrm flipV="1">
            <a:off x="8784565" y="1807422"/>
            <a:ext cx="108380" cy="8640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EA4D905B-7C0F-4CDB-883C-E1698DDA037E}"/>
              </a:ext>
            </a:extLst>
          </p:cNvPr>
          <p:cNvCxnSpPr>
            <a:cxnSpLocks/>
            <a:stCxn id="112" idx="3"/>
          </p:cNvCxnSpPr>
          <p:nvPr/>
        </p:nvCxnSpPr>
        <p:spPr>
          <a:xfrm flipV="1">
            <a:off x="8784921" y="1759894"/>
            <a:ext cx="114442" cy="8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98" name="Group 97">
            <a:extLst>
              <a:ext uri="{FF2B5EF4-FFF2-40B4-BE49-F238E27FC236}">
                <a16:creationId xmlns:a16="http://schemas.microsoft.com/office/drawing/2014/main" id="{94F71E2F-4D35-466E-8D8D-2EDBA4246B27}"/>
              </a:ext>
            </a:extLst>
          </p:cNvPr>
          <p:cNvGrpSpPr/>
          <p:nvPr/>
        </p:nvGrpSpPr>
        <p:grpSpPr>
          <a:xfrm>
            <a:off x="9851995" y="2250309"/>
            <a:ext cx="310267" cy="408573"/>
            <a:chOff x="8594801" y="1915921"/>
            <a:chExt cx="310267" cy="408573"/>
          </a:xfrm>
        </p:grpSpPr>
        <p:sp>
          <p:nvSpPr>
            <p:cNvPr id="102" name="TextBox 101">
              <a:extLst>
                <a:ext uri="{FF2B5EF4-FFF2-40B4-BE49-F238E27FC236}">
                  <a16:creationId xmlns:a16="http://schemas.microsoft.com/office/drawing/2014/main" id="{3E77A6EA-2400-495B-A0E1-FEF4E0DAEBFB}"/>
                </a:ext>
              </a:extLst>
            </p:cNvPr>
            <p:cNvSpPr txBox="1"/>
            <p:nvPr/>
          </p:nvSpPr>
          <p:spPr>
            <a:xfrm>
              <a:off x="8597010" y="1915921"/>
              <a:ext cx="308057" cy="138498"/>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300" dirty="0">
                  <a:latin typeface="LM Roman 10" panose="00000500000000000000" pitchFamily="50" charset="0"/>
                </a:rPr>
                <a:t>Cut 4</a:t>
              </a:r>
            </a:p>
          </p:txBody>
        </p:sp>
        <p:sp>
          <p:nvSpPr>
            <p:cNvPr id="103" name="TextBox 102">
              <a:extLst>
                <a:ext uri="{FF2B5EF4-FFF2-40B4-BE49-F238E27FC236}">
                  <a16:creationId xmlns:a16="http://schemas.microsoft.com/office/drawing/2014/main" id="{1892776C-BB98-4775-B507-7928085ADAE1}"/>
                </a:ext>
              </a:extLst>
            </p:cNvPr>
            <p:cNvSpPr txBox="1"/>
            <p:nvPr/>
          </p:nvSpPr>
          <p:spPr>
            <a:xfrm>
              <a:off x="8597011" y="2051209"/>
              <a:ext cx="308057" cy="138498"/>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300" dirty="0">
                  <a:latin typeface="LM Roman 10" panose="00000500000000000000" pitchFamily="50" charset="0"/>
                </a:rPr>
                <a:t>Cut 5</a:t>
              </a:r>
            </a:p>
          </p:txBody>
        </p:sp>
        <p:sp>
          <p:nvSpPr>
            <p:cNvPr id="104" name="TextBox 103">
              <a:extLst>
                <a:ext uri="{FF2B5EF4-FFF2-40B4-BE49-F238E27FC236}">
                  <a16:creationId xmlns:a16="http://schemas.microsoft.com/office/drawing/2014/main" id="{A8576759-4E1A-479B-96DE-0E02A96D3681}"/>
                </a:ext>
              </a:extLst>
            </p:cNvPr>
            <p:cNvSpPr txBox="1"/>
            <p:nvPr/>
          </p:nvSpPr>
          <p:spPr>
            <a:xfrm>
              <a:off x="8594801" y="2185996"/>
              <a:ext cx="308057" cy="138498"/>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300" dirty="0">
                  <a:latin typeface="LM Roman 10" panose="00000500000000000000" pitchFamily="50" charset="0"/>
                </a:rPr>
                <a:t>Cut 6</a:t>
              </a:r>
            </a:p>
          </p:txBody>
        </p:sp>
        <p:sp>
          <p:nvSpPr>
            <p:cNvPr id="105" name="Rectangle 104">
              <a:extLst>
                <a:ext uri="{FF2B5EF4-FFF2-40B4-BE49-F238E27FC236}">
                  <a16:creationId xmlns:a16="http://schemas.microsoft.com/office/drawing/2014/main" id="{1FFD49BA-2A60-413F-B276-EEA28020878D}"/>
                </a:ext>
              </a:extLst>
            </p:cNvPr>
            <p:cNvSpPr/>
            <p:nvPr/>
          </p:nvSpPr>
          <p:spPr>
            <a:xfrm>
              <a:off x="8659539" y="1944299"/>
              <a:ext cx="148230" cy="81742"/>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6" name="Rectangle 105">
              <a:extLst>
                <a:ext uri="{FF2B5EF4-FFF2-40B4-BE49-F238E27FC236}">
                  <a16:creationId xmlns:a16="http://schemas.microsoft.com/office/drawing/2014/main" id="{8335769B-98F3-44D3-A059-D117D00A7C32}"/>
                </a:ext>
              </a:extLst>
            </p:cNvPr>
            <p:cNvSpPr/>
            <p:nvPr/>
          </p:nvSpPr>
          <p:spPr>
            <a:xfrm>
              <a:off x="8659895" y="2078881"/>
              <a:ext cx="148230" cy="81742"/>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7" name="Rectangle 106">
              <a:extLst>
                <a:ext uri="{FF2B5EF4-FFF2-40B4-BE49-F238E27FC236}">
                  <a16:creationId xmlns:a16="http://schemas.microsoft.com/office/drawing/2014/main" id="{D3E4F05A-8601-4473-B88E-0C41548F96D9}"/>
                </a:ext>
              </a:extLst>
            </p:cNvPr>
            <p:cNvSpPr/>
            <p:nvPr/>
          </p:nvSpPr>
          <p:spPr>
            <a:xfrm>
              <a:off x="8659539" y="2211993"/>
              <a:ext cx="148230" cy="81742"/>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99" name="Straight Connector 98">
            <a:extLst>
              <a:ext uri="{FF2B5EF4-FFF2-40B4-BE49-F238E27FC236}">
                <a16:creationId xmlns:a16="http://schemas.microsoft.com/office/drawing/2014/main" id="{CF70E5F7-2637-4D48-93A1-2AFC80FC3E81}"/>
              </a:ext>
            </a:extLst>
          </p:cNvPr>
          <p:cNvCxnSpPr>
            <a:cxnSpLocks/>
            <a:endCxn id="105" idx="1"/>
          </p:cNvCxnSpPr>
          <p:nvPr/>
        </p:nvCxnSpPr>
        <p:spPr>
          <a:xfrm flipV="1">
            <a:off x="9800506" y="2319558"/>
            <a:ext cx="116227" cy="8671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F17BC22A-3291-4E54-9950-8A5FA7843091}"/>
              </a:ext>
            </a:extLst>
          </p:cNvPr>
          <p:cNvCxnSpPr>
            <a:cxnSpLocks/>
            <a:endCxn id="107" idx="1"/>
          </p:cNvCxnSpPr>
          <p:nvPr/>
        </p:nvCxnSpPr>
        <p:spPr>
          <a:xfrm>
            <a:off x="9806143" y="2504040"/>
            <a:ext cx="110590" cy="8321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214D430B-9262-43E2-AC58-E72BBE4A0C71}"/>
              </a:ext>
            </a:extLst>
          </p:cNvPr>
          <p:cNvCxnSpPr>
            <a:cxnSpLocks/>
            <a:endCxn id="106" idx="1"/>
          </p:cNvCxnSpPr>
          <p:nvPr/>
        </p:nvCxnSpPr>
        <p:spPr>
          <a:xfrm flipV="1">
            <a:off x="9804691" y="2454140"/>
            <a:ext cx="112398" cy="241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92" name="Picture 91">
            <a:extLst>
              <a:ext uri="{FF2B5EF4-FFF2-40B4-BE49-F238E27FC236}">
                <a16:creationId xmlns:a16="http://schemas.microsoft.com/office/drawing/2014/main" id="{F53CE7CE-38B8-4DFF-A7EF-4287E3D8E47F}"/>
              </a:ext>
            </a:extLst>
          </p:cNvPr>
          <p:cNvPicPr>
            <a:picLocks noChangeAspect="1"/>
          </p:cNvPicPr>
          <p:nvPr/>
        </p:nvPicPr>
        <p:blipFill>
          <a:blip r:embed="rId10"/>
          <a:stretch>
            <a:fillRect/>
          </a:stretch>
        </p:blipFill>
        <p:spPr>
          <a:xfrm>
            <a:off x="8663979" y="3027572"/>
            <a:ext cx="1378800" cy="739150"/>
          </a:xfrm>
          <a:prstGeom prst="rect">
            <a:avLst/>
          </a:prstGeom>
        </p:spPr>
      </p:pic>
      <p:grpSp>
        <p:nvGrpSpPr>
          <p:cNvPr id="7" name="Group 6">
            <a:extLst>
              <a:ext uri="{FF2B5EF4-FFF2-40B4-BE49-F238E27FC236}">
                <a16:creationId xmlns:a16="http://schemas.microsoft.com/office/drawing/2014/main" id="{01A0D55B-211F-4003-9992-5009BC8442AF}"/>
              </a:ext>
            </a:extLst>
          </p:cNvPr>
          <p:cNvGrpSpPr/>
          <p:nvPr/>
        </p:nvGrpSpPr>
        <p:grpSpPr>
          <a:xfrm>
            <a:off x="469127" y="965208"/>
            <a:ext cx="11253743" cy="2910535"/>
            <a:chOff x="469127" y="965208"/>
            <a:chExt cx="11253743" cy="2910535"/>
          </a:xfrm>
        </p:grpSpPr>
        <p:pic>
          <p:nvPicPr>
            <p:cNvPr id="142" name="Picture 141">
              <a:extLst>
                <a:ext uri="{FF2B5EF4-FFF2-40B4-BE49-F238E27FC236}">
                  <a16:creationId xmlns:a16="http://schemas.microsoft.com/office/drawing/2014/main" id="{16D3933C-ECD6-4270-93C5-42DEBB00EAAA}"/>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09827" y="1512362"/>
              <a:ext cx="3115095" cy="1589709"/>
            </a:xfrm>
            <a:prstGeom prst="rect">
              <a:avLst/>
            </a:prstGeom>
          </p:spPr>
        </p:pic>
        <p:sp>
          <p:nvSpPr>
            <p:cNvPr id="146" name="CasellaDiTesto 16">
              <a:extLst>
                <a:ext uri="{FF2B5EF4-FFF2-40B4-BE49-F238E27FC236}">
                  <a16:creationId xmlns:a16="http://schemas.microsoft.com/office/drawing/2014/main" id="{8EBE4149-06D5-4AAF-A5CA-68DC779539F9}"/>
                </a:ext>
              </a:extLst>
            </p:cNvPr>
            <p:cNvSpPr txBox="1"/>
            <p:nvPr/>
          </p:nvSpPr>
          <p:spPr>
            <a:xfrm>
              <a:off x="469127" y="965208"/>
              <a:ext cx="3240000" cy="369332"/>
            </a:xfrm>
            <a:prstGeom prst="rect">
              <a:avLst/>
            </a:prstGeom>
            <a:noFill/>
          </p:spPr>
          <p:txBody>
            <a:bodyPr wrap="square" rtlCol="0">
              <a:spAutoFit/>
            </a:bodyPr>
            <a:lstStyle/>
            <a:p>
              <a:pPr algn="ctr"/>
              <a:r>
                <a:rPr lang="en-GB" b="1" dirty="0">
                  <a:latin typeface="LM Roman 10" panose="00000500000000000000" pitchFamily="50" charset="0"/>
                  <a:cs typeface="Arial" panose="020B0604020202020204" pitchFamily="34" charset="0"/>
                </a:rPr>
                <a:t>Refined micro</a:t>
              </a:r>
              <a:r>
                <a:rPr lang="en-US" b="1" dirty="0">
                  <a:latin typeface="LM Roman 10" panose="00000500000000000000" pitchFamily="50" charset="0"/>
                  <a:cs typeface="Arial" panose="020B0604020202020204" pitchFamily="34" charset="0"/>
                </a:rPr>
                <a:t>-</a:t>
              </a:r>
              <a:r>
                <a:rPr lang="en-GB" b="1" dirty="0">
                  <a:latin typeface="LM Roman 10" panose="00000500000000000000" pitchFamily="50" charset="0"/>
                  <a:cs typeface="Arial" panose="020B0604020202020204" pitchFamily="34" charset="0"/>
                </a:rPr>
                <a:t>model</a:t>
              </a:r>
            </a:p>
          </p:txBody>
        </p:sp>
        <p:sp>
          <p:nvSpPr>
            <p:cNvPr id="147" name="CasellaDiTesto 17">
              <a:extLst>
                <a:ext uri="{FF2B5EF4-FFF2-40B4-BE49-F238E27FC236}">
                  <a16:creationId xmlns:a16="http://schemas.microsoft.com/office/drawing/2014/main" id="{42E007AE-F4AE-4433-BF34-DD44524E478F}"/>
                </a:ext>
              </a:extLst>
            </p:cNvPr>
            <p:cNvSpPr txBox="1"/>
            <p:nvPr/>
          </p:nvSpPr>
          <p:spPr>
            <a:xfrm>
              <a:off x="4501763" y="965208"/>
              <a:ext cx="3240000" cy="369332"/>
            </a:xfrm>
            <a:prstGeom prst="rect">
              <a:avLst/>
            </a:prstGeom>
            <a:noFill/>
          </p:spPr>
          <p:txBody>
            <a:bodyPr wrap="square" rtlCol="0">
              <a:spAutoFit/>
            </a:bodyPr>
            <a:lstStyle/>
            <a:p>
              <a:pPr algn="ctr"/>
              <a:r>
                <a:rPr lang="en-GB" b="1" dirty="0">
                  <a:latin typeface="LM Roman 10" panose="00000500000000000000" pitchFamily="50" charset="0"/>
                  <a:cs typeface="Arial" panose="020B0604020202020204" pitchFamily="34" charset="0"/>
                </a:rPr>
                <a:t>Model calibration</a:t>
              </a:r>
            </a:p>
          </p:txBody>
        </p:sp>
        <p:sp>
          <p:nvSpPr>
            <p:cNvPr id="148" name="CasellaDiTesto 18">
              <a:extLst>
                <a:ext uri="{FF2B5EF4-FFF2-40B4-BE49-F238E27FC236}">
                  <a16:creationId xmlns:a16="http://schemas.microsoft.com/office/drawing/2014/main" id="{DCEB8580-D1B5-42FC-9CBB-C3C5278992D0}"/>
                </a:ext>
              </a:extLst>
            </p:cNvPr>
            <p:cNvSpPr txBox="1"/>
            <p:nvPr/>
          </p:nvSpPr>
          <p:spPr>
            <a:xfrm>
              <a:off x="8482870" y="965208"/>
              <a:ext cx="3240000" cy="369332"/>
            </a:xfrm>
            <a:prstGeom prst="rect">
              <a:avLst/>
            </a:prstGeom>
            <a:noFill/>
          </p:spPr>
          <p:txBody>
            <a:bodyPr wrap="square" rtlCol="0">
              <a:spAutoFit/>
            </a:bodyPr>
            <a:lstStyle/>
            <a:p>
              <a:pPr algn="ctr"/>
              <a:r>
                <a:rPr lang="en-GB" b="1" dirty="0">
                  <a:latin typeface="LM Roman 10" panose="00000500000000000000" pitchFamily="50" charset="0"/>
                  <a:cs typeface="Arial" panose="020B0604020202020204" pitchFamily="34" charset="0"/>
                </a:rPr>
                <a:t>Analytical solution</a:t>
              </a:r>
            </a:p>
          </p:txBody>
        </p:sp>
        <p:sp>
          <p:nvSpPr>
            <p:cNvPr id="150" name="Gallone 42">
              <a:extLst>
                <a:ext uri="{FF2B5EF4-FFF2-40B4-BE49-F238E27FC236}">
                  <a16:creationId xmlns:a16="http://schemas.microsoft.com/office/drawing/2014/main" id="{7280FDCA-8814-4137-AF15-34F21ACE3758}"/>
                </a:ext>
              </a:extLst>
            </p:cNvPr>
            <p:cNvSpPr/>
            <p:nvPr/>
          </p:nvSpPr>
          <p:spPr>
            <a:xfrm>
              <a:off x="3945791" y="2450519"/>
              <a:ext cx="320301" cy="359082"/>
            </a:xfrm>
            <a:prstGeom prst="chevron">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GB">
                <a:solidFill>
                  <a:schemeClr val="tx1"/>
                </a:solidFill>
              </a:endParaRPr>
            </a:p>
          </p:txBody>
        </p:sp>
        <p:sp>
          <p:nvSpPr>
            <p:cNvPr id="151" name="Gallone 43">
              <a:extLst>
                <a:ext uri="{FF2B5EF4-FFF2-40B4-BE49-F238E27FC236}">
                  <a16:creationId xmlns:a16="http://schemas.microsoft.com/office/drawing/2014/main" id="{DBC69765-C5BF-4D27-8C3A-0474F99AADB6}"/>
                </a:ext>
              </a:extLst>
            </p:cNvPr>
            <p:cNvSpPr/>
            <p:nvPr/>
          </p:nvSpPr>
          <p:spPr>
            <a:xfrm>
              <a:off x="7949594" y="2450519"/>
              <a:ext cx="320301" cy="359082"/>
            </a:xfrm>
            <a:prstGeom prst="chevron">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GB">
                <a:solidFill>
                  <a:schemeClr val="tx1"/>
                </a:solidFill>
              </a:endParaRPr>
            </a:p>
          </p:txBody>
        </p:sp>
        <p:sp>
          <p:nvSpPr>
            <p:cNvPr id="155" name="Rettangolo arrotondato 39">
              <a:extLst>
                <a:ext uri="{FF2B5EF4-FFF2-40B4-BE49-F238E27FC236}">
                  <a16:creationId xmlns:a16="http://schemas.microsoft.com/office/drawing/2014/main" id="{14FF574E-638B-4044-A13B-ACDFE0722053}"/>
                </a:ext>
              </a:extLst>
            </p:cNvPr>
            <p:cNvSpPr/>
            <p:nvPr/>
          </p:nvSpPr>
          <p:spPr>
            <a:xfrm>
              <a:off x="469127" y="1385091"/>
              <a:ext cx="3240000" cy="2490652"/>
            </a:xfrm>
            <a:prstGeom prst="roundRect">
              <a:avLst/>
            </a:prstGeom>
            <a:noFill/>
            <a:ln w="2857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dirty="0"/>
            </a:p>
          </p:txBody>
        </p:sp>
        <p:pic>
          <p:nvPicPr>
            <p:cNvPr id="127" name="Picture 126">
              <a:extLst>
                <a:ext uri="{FF2B5EF4-FFF2-40B4-BE49-F238E27FC236}">
                  <a16:creationId xmlns:a16="http://schemas.microsoft.com/office/drawing/2014/main" id="{76870813-8B89-49C6-B7E5-999C7326F02B}"/>
                </a:ext>
              </a:extLst>
            </p:cNvPr>
            <p:cNvPicPr>
              <a:picLocks noChangeAspect="1"/>
            </p:cNvPicPr>
            <p:nvPr/>
          </p:nvPicPr>
          <p:blipFill>
            <a:blip r:embed="rId12"/>
            <a:stretch>
              <a:fillRect/>
            </a:stretch>
          </p:blipFill>
          <p:spPr>
            <a:xfrm>
              <a:off x="1011384" y="3194693"/>
              <a:ext cx="2111980" cy="580366"/>
            </a:xfrm>
            <a:prstGeom prst="rect">
              <a:avLst/>
            </a:prstGeom>
          </p:spPr>
        </p:pic>
        <p:sp>
          <p:nvSpPr>
            <p:cNvPr id="153" name="Rettangolo arrotondato 41">
              <a:extLst>
                <a:ext uri="{FF2B5EF4-FFF2-40B4-BE49-F238E27FC236}">
                  <a16:creationId xmlns:a16="http://schemas.microsoft.com/office/drawing/2014/main" id="{DA7DBEBA-65A3-48F4-A05B-61937FBBB923}"/>
                </a:ext>
              </a:extLst>
            </p:cNvPr>
            <p:cNvSpPr/>
            <p:nvPr/>
          </p:nvSpPr>
          <p:spPr>
            <a:xfrm>
              <a:off x="8482870" y="1384460"/>
              <a:ext cx="3240000" cy="2491200"/>
            </a:xfrm>
            <a:prstGeom prst="roundRect">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dirty="0"/>
            </a:p>
          </p:txBody>
        </p:sp>
        <p:sp>
          <p:nvSpPr>
            <p:cNvPr id="154" name="Rettangolo arrotondato 40">
              <a:extLst>
                <a:ext uri="{FF2B5EF4-FFF2-40B4-BE49-F238E27FC236}">
                  <a16:creationId xmlns:a16="http://schemas.microsoft.com/office/drawing/2014/main" id="{994E1E61-04B1-4F11-B7CB-EFAFF4911C67}"/>
                </a:ext>
              </a:extLst>
            </p:cNvPr>
            <p:cNvSpPr/>
            <p:nvPr/>
          </p:nvSpPr>
          <p:spPr>
            <a:xfrm>
              <a:off x="4501763" y="1385091"/>
              <a:ext cx="3240000" cy="2490652"/>
            </a:xfrm>
            <a:prstGeom prst="roundRect">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dirty="0"/>
            </a:p>
          </p:txBody>
        </p:sp>
      </p:grpSp>
    </p:spTree>
    <p:extLst>
      <p:ext uri="{BB962C8B-B14F-4D97-AF65-F5344CB8AC3E}">
        <p14:creationId xmlns:p14="http://schemas.microsoft.com/office/powerpoint/2010/main" val="22427886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33">
            <a:extLst>
              <a:ext uri="{FF2B5EF4-FFF2-40B4-BE49-F238E27FC236}">
                <a16:creationId xmlns:a16="http://schemas.microsoft.com/office/drawing/2014/main" id="{1C96485B-365D-415A-8938-467242AF12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99017" y="1272587"/>
            <a:ext cx="2864953" cy="3304800"/>
          </a:xfrm>
          <a:prstGeom prst="rect">
            <a:avLst/>
          </a:prstGeom>
        </p:spPr>
      </p:pic>
      <p:pic>
        <p:nvPicPr>
          <p:cNvPr id="19" name="Picture 18">
            <a:extLst>
              <a:ext uri="{FF2B5EF4-FFF2-40B4-BE49-F238E27FC236}">
                <a16:creationId xmlns:a16="http://schemas.microsoft.com/office/drawing/2014/main" id="{1A8E77FA-5E84-4D92-96D6-DED600544A23}"/>
              </a:ext>
            </a:extLst>
          </p:cNvPr>
          <p:cNvPicPr>
            <a:picLocks noChangeAspect="1"/>
          </p:cNvPicPr>
          <p:nvPr/>
        </p:nvPicPr>
        <p:blipFill>
          <a:blip r:embed="rId4"/>
          <a:stretch>
            <a:fillRect/>
          </a:stretch>
        </p:blipFill>
        <p:spPr>
          <a:xfrm>
            <a:off x="7647208" y="826789"/>
            <a:ext cx="3756428" cy="3835135"/>
          </a:xfrm>
          <a:prstGeom prst="rect">
            <a:avLst/>
          </a:prstGeom>
        </p:spPr>
      </p:pic>
      <p:sp>
        <p:nvSpPr>
          <p:cNvPr id="4" name="Segnaposto numero diapositiva 3"/>
          <p:cNvSpPr>
            <a:spLocks noGrp="1"/>
          </p:cNvSpPr>
          <p:nvPr>
            <p:ph type="sldNum" sz="quarter" idx="12"/>
          </p:nvPr>
        </p:nvSpPr>
        <p:spPr/>
        <p:txBody>
          <a:bodyPr/>
          <a:lstStyle/>
          <a:p>
            <a:fld id="{D6C43D34-2C1C-48BE-A1E0-CFA9AC7FEC3F}" type="slidenum">
              <a:rPr lang="en-GB" smtClean="0"/>
              <a:t>8</a:t>
            </a:fld>
            <a:endParaRPr lang="en-GB" dirty="0"/>
          </a:p>
        </p:txBody>
      </p:sp>
      <p:sp>
        <p:nvSpPr>
          <p:cNvPr id="45" name="Titolo 1">
            <a:extLst>
              <a:ext uri="{FF2B5EF4-FFF2-40B4-BE49-F238E27FC236}">
                <a16:creationId xmlns:a16="http://schemas.microsoft.com/office/drawing/2014/main" id="{4ADE38F1-4804-4C23-9155-BCA73734E22F}"/>
              </a:ext>
            </a:extLst>
          </p:cNvPr>
          <p:cNvSpPr>
            <a:spLocks noGrp="1"/>
          </p:cNvSpPr>
          <p:nvPr>
            <p:ph type="title"/>
          </p:nvPr>
        </p:nvSpPr>
        <p:spPr>
          <a:xfrm>
            <a:off x="274559" y="208052"/>
            <a:ext cx="9292988" cy="386410"/>
          </a:xfrm>
        </p:spPr>
        <p:txBody>
          <a:bodyPr>
            <a:normAutofit fontScale="90000"/>
          </a:bodyPr>
          <a:lstStyle/>
          <a:p>
            <a:r>
              <a:rPr lang="en-GB" dirty="0">
                <a:latin typeface="LM Roman 10" panose="00000500000000000000" pitchFamily="50" charset="0"/>
              </a:rPr>
              <a:t>Refined micro-model</a:t>
            </a:r>
          </a:p>
        </p:txBody>
      </p:sp>
      <p:sp>
        <p:nvSpPr>
          <p:cNvPr id="5" name="Freeform: Shape 4">
            <a:extLst>
              <a:ext uri="{FF2B5EF4-FFF2-40B4-BE49-F238E27FC236}">
                <a16:creationId xmlns:a16="http://schemas.microsoft.com/office/drawing/2014/main" id="{CF5408FB-6B38-4A61-9916-9AF958B97D47}"/>
              </a:ext>
            </a:extLst>
          </p:cNvPr>
          <p:cNvSpPr/>
          <p:nvPr/>
        </p:nvSpPr>
        <p:spPr>
          <a:xfrm>
            <a:off x="0" y="4628271"/>
            <a:ext cx="416427" cy="2229729"/>
          </a:xfrm>
          <a:custGeom>
            <a:avLst/>
            <a:gdLst>
              <a:gd name="connsiteX0" fmla="*/ 0 w 416427"/>
              <a:gd name="connsiteY0" fmla="*/ 0 h 2229729"/>
              <a:gd name="connsiteX1" fmla="*/ 7622 w 416427"/>
              <a:gd name="connsiteY1" fmla="*/ 0 h 2229729"/>
              <a:gd name="connsiteX2" fmla="*/ 416427 w 416427"/>
              <a:gd name="connsiteY2" fmla="*/ 2229729 h 2229729"/>
              <a:gd name="connsiteX3" fmla="*/ 0 w 416427"/>
              <a:gd name="connsiteY3" fmla="*/ 2229729 h 2229729"/>
            </a:gdLst>
            <a:ahLst/>
            <a:cxnLst>
              <a:cxn ang="0">
                <a:pos x="connsiteX0" y="connsiteY0"/>
              </a:cxn>
              <a:cxn ang="0">
                <a:pos x="connsiteX1" y="connsiteY1"/>
              </a:cxn>
              <a:cxn ang="0">
                <a:pos x="connsiteX2" y="connsiteY2"/>
              </a:cxn>
              <a:cxn ang="0">
                <a:pos x="connsiteX3" y="connsiteY3"/>
              </a:cxn>
            </a:cxnLst>
            <a:rect l="l" t="t" r="r" b="b"/>
            <a:pathLst>
              <a:path w="416427" h="2229729">
                <a:moveTo>
                  <a:pt x="0" y="0"/>
                </a:moveTo>
                <a:lnTo>
                  <a:pt x="7622" y="0"/>
                </a:lnTo>
                <a:lnTo>
                  <a:pt x="416427" y="2229729"/>
                </a:lnTo>
                <a:lnTo>
                  <a:pt x="0" y="2229729"/>
                </a:lnTo>
                <a:close/>
              </a:path>
            </a:pathLst>
          </a:cu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en-US"/>
          </a:p>
        </p:txBody>
      </p:sp>
      <p:pic>
        <p:nvPicPr>
          <p:cNvPr id="11" name="Picture 10" descr="A picture containing bubble chart&#10;&#10;Description automatically generated">
            <a:extLst>
              <a:ext uri="{FF2B5EF4-FFF2-40B4-BE49-F238E27FC236}">
                <a16:creationId xmlns:a16="http://schemas.microsoft.com/office/drawing/2014/main" id="{A34E2801-1316-48FA-B514-49090CF4663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5618" y="5138003"/>
            <a:ext cx="1169509" cy="910320"/>
          </a:xfrm>
          <a:prstGeom prst="rect">
            <a:avLst/>
          </a:prstGeom>
        </p:spPr>
      </p:pic>
      <p:sp>
        <p:nvSpPr>
          <p:cNvPr id="28" name="TextBox 27">
            <a:extLst>
              <a:ext uri="{FF2B5EF4-FFF2-40B4-BE49-F238E27FC236}">
                <a16:creationId xmlns:a16="http://schemas.microsoft.com/office/drawing/2014/main" id="{FE60B15D-5FB8-482E-8C0D-238C5109757A}"/>
              </a:ext>
            </a:extLst>
          </p:cNvPr>
          <p:cNvSpPr txBox="1"/>
          <p:nvPr/>
        </p:nvSpPr>
        <p:spPr>
          <a:xfrm>
            <a:off x="203440" y="1226490"/>
            <a:ext cx="1804158" cy="923330"/>
          </a:xfrm>
          <a:prstGeom prst="rect">
            <a:avLst/>
          </a:prstGeom>
          <a:noFill/>
        </p:spPr>
        <p:txBody>
          <a:bodyPr wrap="square" rtlCol="0">
            <a:spAutoFit/>
          </a:bodyPr>
          <a:lstStyle/>
          <a:p>
            <a:pPr algn="ctr"/>
            <a:r>
              <a:rPr lang="en-US" dirty="0">
                <a:latin typeface="LM Roman 10" panose="00000500000000000000" pitchFamily="50" charset="0"/>
              </a:rPr>
              <a:t>Mortar: continuum nonlinear model</a:t>
            </a:r>
          </a:p>
        </p:txBody>
      </p:sp>
      <p:grpSp>
        <p:nvGrpSpPr>
          <p:cNvPr id="63" name="Group 62">
            <a:extLst>
              <a:ext uri="{FF2B5EF4-FFF2-40B4-BE49-F238E27FC236}">
                <a16:creationId xmlns:a16="http://schemas.microsoft.com/office/drawing/2014/main" id="{039AB991-34F9-40D7-893A-071999D5088B}"/>
              </a:ext>
            </a:extLst>
          </p:cNvPr>
          <p:cNvGrpSpPr/>
          <p:nvPr/>
        </p:nvGrpSpPr>
        <p:grpSpPr>
          <a:xfrm>
            <a:off x="203439" y="2149821"/>
            <a:ext cx="2714386" cy="775166"/>
            <a:chOff x="233080" y="2059511"/>
            <a:chExt cx="2709644" cy="772908"/>
          </a:xfrm>
        </p:grpSpPr>
        <p:cxnSp>
          <p:nvCxnSpPr>
            <p:cNvPr id="29" name="Straight Connector 28">
              <a:extLst>
                <a:ext uri="{FF2B5EF4-FFF2-40B4-BE49-F238E27FC236}">
                  <a16:creationId xmlns:a16="http://schemas.microsoft.com/office/drawing/2014/main" id="{15025EE5-AB28-47DF-9D8B-5CD807E9962A}"/>
                </a:ext>
              </a:extLst>
            </p:cNvPr>
            <p:cNvCxnSpPr>
              <a:cxnSpLocks/>
            </p:cNvCxnSpPr>
            <p:nvPr/>
          </p:nvCxnSpPr>
          <p:spPr>
            <a:xfrm flipH="1" flipV="1">
              <a:off x="2151571" y="2059511"/>
              <a:ext cx="791153" cy="772908"/>
            </a:xfrm>
            <a:prstGeom prst="line">
              <a:avLst/>
            </a:prstGeom>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BC2F3418-F81D-4930-B7BF-2B6381FA88E6}"/>
                </a:ext>
              </a:extLst>
            </p:cNvPr>
            <p:cNvCxnSpPr>
              <a:cxnSpLocks/>
            </p:cNvCxnSpPr>
            <p:nvPr/>
          </p:nvCxnSpPr>
          <p:spPr>
            <a:xfrm>
              <a:off x="233080" y="2059511"/>
              <a:ext cx="1918488" cy="0"/>
            </a:xfrm>
            <a:prstGeom prst="line">
              <a:avLst/>
            </a:prstGeom>
          </p:spPr>
          <p:style>
            <a:lnRef idx="1">
              <a:schemeClr val="dk1"/>
            </a:lnRef>
            <a:fillRef idx="0">
              <a:schemeClr val="dk1"/>
            </a:fillRef>
            <a:effectRef idx="0">
              <a:schemeClr val="dk1"/>
            </a:effectRef>
            <a:fontRef idx="minor">
              <a:schemeClr val="tx1"/>
            </a:fontRef>
          </p:style>
        </p:cxnSp>
      </p:grpSp>
      <p:cxnSp>
        <p:nvCxnSpPr>
          <p:cNvPr id="35" name="Straight Connector 34">
            <a:extLst>
              <a:ext uri="{FF2B5EF4-FFF2-40B4-BE49-F238E27FC236}">
                <a16:creationId xmlns:a16="http://schemas.microsoft.com/office/drawing/2014/main" id="{6BB29FCA-6F8A-43A0-AB12-DD687B614EE6}"/>
              </a:ext>
            </a:extLst>
          </p:cNvPr>
          <p:cNvCxnSpPr>
            <a:cxnSpLocks/>
          </p:cNvCxnSpPr>
          <p:nvPr/>
        </p:nvCxnSpPr>
        <p:spPr>
          <a:xfrm>
            <a:off x="203440" y="5097494"/>
            <a:ext cx="1889886" cy="0"/>
          </a:xfrm>
          <a:prstGeom prst="line">
            <a:avLst/>
          </a:prstGeom>
        </p:spPr>
        <p:style>
          <a:lnRef idx="1">
            <a:schemeClr val="dk1"/>
          </a:lnRef>
          <a:fillRef idx="0">
            <a:schemeClr val="dk1"/>
          </a:fillRef>
          <a:effectRef idx="0">
            <a:schemeClr val="dk1"/>
          </a:effectRef>
          <a:fontRef idx="minor">
            <a:schemeClr val="tx1"/>
          </a:fontRef>
        </p:style>
      </p:cxnSp>
      <p:sp>
        <p:nvSpPr>
          <p:cNvPr id="36" name="TextBox 35">
            <a:extLst>
              <a:ext uri="{FF2B5EF4-FFF2-40B4-BE49-F238E27FC236}">
                <a16:creationId xmlns:a16="http://schemas.microsoft.com/office/drawing/2014/main" id="{51B9A7C7-76B7-4D18-BB05-B1A278B70A52}"/>
              </a:ext>
            </a:extLst>
          </p:cNvPr>
          <p:cNvSpPr txBox="1"/>
          <p:nvPr/>
        </p:nvSpPr>
        <p:spPr>
          <a:xfrm>
            <a:off x="269073" y="3625975"/>
            <a:ext cx="1804158" cy="1477328"/>
          </a:xfrm>
          <a:prstGeom prst="rect">
            <a:avLst/>
          </a:prstGeom>
          <a:noFill/>
        </p:spPr>
        <p:txBody>
          <a:bodyPr wrap="square" rtlCol="0">
            <a:spAutoFit/>
          </a:bodyPr>
          <a:lstStyle/>
          <a:p>
            <a:pPr algn="ctr"/>
            <a:r>
              <a:rPr lang="en-US" dirty="0">
                <a:latin typeface="LM Roman 10" panose="00000500000000000000" pitchFamily="50" charset="0"/>
              </a:rPr>
              <a:t>Longitudinal and transverse reinforcement: fiber-section element</a:t>
            </a:r>
          </a:p>
        </p:txBody>
      </p:sp>
      <p:cxnSp>
        <p:nvCxnSpPr>
          <p:cNvPr id="37" name="Straight Connector 36">
            <a:extLst>
              <a:ext uri="{FF2B5EF4-FFF2-40B4-BE49-F238E27FC236}">
                <a16:creationId xmlns:a16="http://schemas.microsoft.com/office/drawing/2014/main" id="{9869D0E9-FF75-4F37-BC82-D2635A365F91}"/>
              </a:ext>
            </a:extLst>
          </p:cNvPr>
          <p:cNvCxnSpPr>
            <a:cxnSpLocks/>
          </p:cNvCxnSpPr>
          <p:nvPr/>
        </p:nvCxnSpPr>
        <p:spPr>
          <a:xfrm flipH="1">
            <a:off x="2093327" y="3803392"/>
            <a:ext cx="347717" cy="1299911"/>
          </a:xfrm>
          <a:prstGeom prst="line">
            <a:avLst/>
          </a:prstGeom>
        </p:spPr>
        <p:style>
          <a:lnRef idx="1">
            <a:schemeClr val="dk1"/>
          </a:lnRef>
          <a:fillRef idx="0">
            <a:schemeClr val="dk1"/>
          </a:fillRef>
          <a:effectRef idx="0">
            <a:schemeClr val="dk1"/>
          </a:effectRef>
          <a:fontRef idx="minor">
            <a:schemeClr val="tx1"/>
          </a:fontRef>
        </p:style>
      </p:cxnSp>
      <p:grpSp>
        <p:nvGrpSpPr>
          <p:cNvPr id="70" name="Group 69">
            <a:extLst>
              <a:ext uri="{FF2B5EF4-FFF2-40B4-BE49-F238E27FC236}">
                <a16:creationId xmlns:a16="http://schemas.microsoft.com/office/drawing/2014/main" id="{CFD23AF1-67D3-49E7-B623-9CE296675306}"/>
              </a:ext>
            </a:extLst>
          </p:cNvPr>
          <p:cNvGrpSpPr/>
          <p:nvPr/>
        </p:nvGrpSpPr>
        <p:grpSpPr>
          <a:xfrm>
            <a:off x="2263881" y="4267200"/>
            <a:ext cx="1804158" cy="1827380"/>
            <a:chOff x="1978067" y="4213849"/>
            <a:chExt cx="1804158" cy="1827380"/>
          </a:xfrm>
        </p:grpSpPr>
        <p:cxnSp>
          <p:nvCxnSpPr>
            <p:cNvPr id="40" name="Straight Connector 39">
              <a:extLst>
                <a:ext uri="{FF2B5EF4-FFF2-40B4-BE49-F238E27FC236}">
                  <a16:creationId xmlns:a16="http://schemas.microsoft.com/office/drawing/2014/main" id="{213BECF2-70FF-4C76-B071-4EF3F6EA0929}"/>
                </a:ext>
              </a:extLst>
            </p:cNvPr>
            <p:cNvCxnSpPr>
              <a:cxnSpLocks/>
              <a:endCxn id="43" idx="0"/>
            </p:cNvCxnSpPr>
            <p:nvPr/>
          </p:nvCxnSpPr>
          <p:spPr>
            <a:xfrm>
              <a:off x="2880146" y="4213849"/>
              <a:ext cx="0" cy="1181049"/>
            </a:xfrm>
            <a:prstGeom prst="line">
              <a:avLst/>
            </a:prstGeom>
          </p:spPr>
          <p:style>
            <a:lnRef idx="1">
              <a:schemeClr val="dk1"/>
            </a:lnRef>
            <a:fillRef idx="0">
              <a:schemeClr val="dk1"/>
            </a:fillRef>
            <a:effectRef idx="0">
              <a:schemeClr val="dk1"/>
            </a:effectRef>
            <a:fontRef idx="minor">
              <a:schemeClr val="tx1"/>
            </a:fontRef>
          </p:style>
        </p:cxnSp>
        <p:sp>
          <p:nvSpPr>
            <p:cNvPr id="43" name="TextBox 42">
              <a:extLst>
                <a:ext uri="{FF2B5EF4-FFF2-40B4-BE49-F238E27FC236}">
                  <a16:creationId xmlns:a16="http://schemas.microsoft.com/office/drawing/2014/main" id="{41089920-6814-491C-BFA9-CF3D52802AD2}"/>
                </a:ext>
              </a:extLst>
            </p:cNvPr>
            <p:cNvSpPr txBox="1"/>
            <p:nvPr/>
          </p:nvSpPr>
          <p:spPr>
            <a:xfrm>
              <a:off x="1978067" y="5394898"/>
              <a:ext cx="1804158" cy="646331"/>
            </a:xfrm>
            <a:prstGeom prst="rect">
              <a:avLst/>
            </a:prstGeom>
            <a:noFill/>
          </p:spPr>
          <p:txBody>
            <a:bodyPr wrap="square" rtlCol="0">
              <a:spAutoFit/>
            </a:bodyPr>
            <a:lstStyle/>
            <a:p>
              <a:pPr algn="ctr"/>
              <a:r>
                <a:rPr lang="en-US" dirty="0">
                  <a:latin typeface="LM Roman 10" panose="00000500000000000000" pitchFamily="50" charset="0"/>
                </a:rPr>
                <a:t>Foundation: elastic beam</a:t>
              </a:r>
            </a:p>
          </p:txBody>
        </p:sp>
      </p:grpSp>
      <p:sp>
        <p:nvSpPr>
          <p:cNvPr id="46" name="TextBox 45">
            <a:extLst>
              <a:ext uri="{FF2B5EF4-FFF2-40B4-BE49-F238E27FC236}">
                <a16:creationId xmlns:a16="http://schemas.microsoft.com/office/drawing/2014/main" id="{3D86A5DB-5820-46AE-AF7C-60537F419B3E}"/>
              </a:ext>
            </a:extLst>
          </p:cNvPr>
          <p:cNvSpPr txBox="1"/>
          <p:nvPr/>
        </p:nvSpPr>
        <p:spPr>
          <a:xfrm>
            <a:off x="8218437" y="4894251"/>
            <a:ext cx="3756428" cy="1200329"/>
          </a:xfrm>
          <a:prstGeom prst="rect">
            <a:avLst/>
          </a:prstGeom>
          <a:noFill/>
        </p:spPr>
        <p:txBody>
          <a:bodyPr wrap="square" rtlCol="0">
            <a:spAutoFit/>
          </a:bodyPr>
          <a:lstStyle/>
          <a:p>
            <a:pPr algn="ctr"/>
            <a:r>
              <a:rPr lang="en-US" dirty="0">
                <a:latin typeface="LM Roman 10" panose="00000500000000000000" pitchFamily="50" charset="0"/>
              </a:rPr>
              <a:t>Zero length </a:t>
            </a:r>
            <a:r>
              <a:rPr lang="en-US" b="1" dirty="0">
                <a:latin typeface="LM Roman 10" panose="00000500000000000000" pitchFamily="50" charset="0"/>
              </a:rPr>
              <a:t>contact element</a:t>
            </a:r>
          </a:p>
          <a:p>
            <a:pPr marL="285750" indent="-285750">
              <a:buFont typeface="Wingdings" panose="05000000000000000000" pitchFamily="2" charset="2"/>
              <a:buChar char="§"/>
            </a:pPr>
            <a:r>
              <a:rPr lang="en-US" dirty="0">
                <a:latin typeface="LM Roman 10" panose="00000500000000000000" pitchFamily="50" charset="0"/>
              </a:rPr>
              <a:t>Penalty in normal direction</a:t>
            </a:r>
          </a:p>
          <a:p>
            <a:pPr marL="285750" indent="-285750">
              <a:buFont typeface="Wingdings" panose="05000000000000000000" pitchFamily="2" charset="2"/>
              <a:buChar char="§"/>
            </a:pPr>
            <a:r>
              <a:rPr lang="en-US" dirty="0">
                <a:latin typeface="LM Roman 10" panose="00000500000000000000" pitchFamily="50" charset="0"/>
              </a:rPr>
              <a:t>Penalty in tangential direction</a:t>
            </a:r>
          </a:p>
          <a:p>
            <a:pPr marL="285750" indent="-285750">
              <a:buFont typeface="Wingdings" panose="05000000000000000000" pitchFamily="2" charset="2"/>
              <a:buChar char="§"/>
            </a:pPr>
            <a:r>
              <a:rPr lang="en-US" dirty="0">
                <a:latin typeface="LM Roman 10" panose="00000500000000000000" pitchFamily="50" charset="0"/>
              </a:rPr>
              <a:t>Friction coefficient</a:t>
            </a:r>
          </a:p>
        </p:txBody>
      </p:sp>
      <p:cxnSp>
        <p:nvCxnSpPr>
          <p:cNvPr id="47" name="Straight Connector 46">
            <a:extLst>
              <a:ext uri="{FF2B5EF4-FFF2-40B4-BE49-F238E27FC236}">
                <a16:creationId xmlns:a16="http://schemas.microsoft.com/office/drawing/2014/main" id="{94E0A9A3-B2D9-4511-9159-0AB249442908}"/>
              </a:ext>
            </a:extLst>
          </p:cNvPr>
          <p:cNvCxnSpPr>
            <a:cxnSpLocks/>
            <a:stCxn id="46" idx="0"/>
          </p:cNvCxnSpPr>
          <p:nvPr/>
        </p:nvCxnSpPr>
        <p:spPr>
          <a:xfrm flipH="1" flipV="1">
            <a:off x="9723414" y="4124325"/>
            <a:ext cx="373237" cy="769926"/>
          </a:xfrm>
          <a:prstGeom prst="line">
            <a:avLst/>
          </a:prstGeom>
        </p:spPr>
        <p:style>
          <a:lnRef idx="1">
            <a:schemeClr val="dk1"/>
          </a:lnRef>
          <a:fillRef idx="0">
            <a:schemeClr val="dk1"/>
          </a:fillRef>
          <a:effectRef idx="0">
            <a:schemeClr val="dk1"/>
          </a:effectRef>
          <a:fontRef idx="minor">
            <a:schemeClr val="tx1"/>
          </a:fontRef>
        </p:style>
      </p:cxnSp>
      <p:sp>
        <p:nvSpPr>
          <p:cNvPr id="53" name="TextBox 52">
            <a:extLst>
              <a:ext uri="{FF2B5EF4-FFF2-40B4-BE49-F238E27FC236}">
                <a16:creationId xmlns:a16="http://schemas.microsoft.com/office/drawing/2014/main" id="{7E493AFF-5540-47CD-BE93-BC7EA18BDE16}"/>
              </a:ext>
            </a:extLst>
          </p:cNvPr>
          <p:cNvSpPr txBox="1"/>
          <p:nvPr/>
        </p:nvSpPr>
        <p:spPr>
          <a:xfrm>
            <a:off x="5164281" y="3064728"/>
            <a:ext cx="1804158" cy="1477328"/>
          </a:xfrm>
          <a:prstGeom prst="rect">
            <a:avLst/>
          </a:prstGeom>
          <a:noFill/>
        </p:spPr>
        <p:txBody>
          <a:bodyPr wrap="square" rtlCol="0">
            <a:spAutoFit/>
          </a:bodyPr>
          <a:lstStyle/>
          <a:p>
            <a:pPr algn="ctr"/>
            <a:r>
              <a:rPr lang="en-US" dirty="0">
                <a:latin typeface="LM Roman 10" panose="00000500000000000000" pitchFamily="50" charset="0"/>
              </a:rPr>
              <a:t>Confined and unconfined concrete:</a:t>
            </a:r>
          </a:p>
          <a:p>
            <a:pPr algn="ctr"/>
            <a:r>
              <a:rPr lang="en-US" dirty="0">
                <a:latin typeface="LM Roman 10" panose="00000500000000000000" pitchFamily="50" charset="0"/>
              </a:rPr>
              <a:t>continuum nonlinear model</a:t>
            </a:r>
          </a:p>
        </p:txBody>
      </p:sp>
      <p:grpSp>
        <p:nvGrpSpPr>
          <p:cNvPr id="65" name="Group 64">
            <a:extLst>
              <a:ext uri="{FF2B5EF4-FFF2-40B4-BE49-F238E27FC236}">
                <a16:creationId xmlns:a16="http://schemas.microsoft.com/office/drawing/2014/main" id="{20769027-2BDF-478A-A869-2F6DF42102E4}"/>
              </a:ext>
            </a:extLst>
          </p:cNvPr>
          <p:cNvGrpSpPr/>
          <p:nvPr/>
        </p:nvGrpSpPr>
        <p:grpSpPr>
          <a:xfrm>
            <a:off x="4921053" y="3352800"/>
            <a:ext cx="2090939" cy="1189258"/>
            <a:chOff x="4950693" y="3262489"/>
            <a:chExt cx="2090939" cy="1189258"/>
          </a:xfrm>
        </p:grpSpPr>
        <p:cxnSp>
          <p:nvCxnSpPr>
            <p:cNvPr id="58" name="Straight Connector 57">
              <a:extLst>
                <a:ext uri="{FF2B5EF4-FFF2-40B4-BE49-F238E27FC236}">
                  <a16:creationId xmlns:a16="http://schemas.microsoft.com/office/drawing/2014/main" id="{4333234D-F059-4071-BAC1-DC5DEC5BA766}"/>
                </a:ext>
              </a:extLst>
            </p:cNvPr>
            <p:cNvCxnSpPr>
              <a:cxnSpLocks/>
            </p:cNvCxnSpPr>
            <p:nvPr/>
          </p:nvCxnSpPr>
          <p:spPr>
            <a:xfrm flipV="1">
              <a:off x="5126934" y="4451745"/>
              <a:ext cx="1914698" cy="2"/>
            </a:xfrm>
            <a:prstGeom prst="line">
              <a:avLst/>
            </a:prstGeom>
          </p:spPr>
          <p:style>
            <a:lnRef idx="1">
              <a:schemeClr val="dk1"/>
            </a:lnRef>
            <a:fillRef idx="0">
              <a:schemeClr val="dk1"/>
            </a:fillRef>
            <a:effectRef idx="0">
              <a:schemeClr val="dk1"/>
            </a:effectRef>
            <a:fontRef idx="minor">
              <a:schemeClr val="tx1"/>
            </a:fontRef>
          </p:style>
        </p:cxnSp>
        <p:cxnSp>
          <p:nvCxnSpPr>
            <p:cNvPr id="60" name="Straight Connector 59">
              <a:extLst>
                <a:ext uri="{FF2B5EF4-FFF2-40B4-BE49-F238E27FC236}">
                  <a16:creationId xmlns:a16="http://schemas.microsoft.com/office/drawing/2014/main" id="{ADA13500-1F33-4D2E-BF5F-3425B74FBE24}"/>
                </a:ext>
              </a:extLst>
            </p:cNvPr>
            <p:cNvCxnSpPr>
              <a:cxnSpLocks/>
            </p:cNvCxnSpPr>
            <p:nvPr/>
          </p:nvCxnSpPr>
          <p:spPr>
            <a:xfrm flipH="1" flipV="1">
              <a:off x="4950693" y="3262489"/>
              <a:ext cx="176241" cy="1189258"/>
            </a:xfrm>
            <a:prstGeom prst="line">
              <a:avLst/>
            </a:prstGeom>
          </p:spPr>
          <p:style>
            <a:lnRef idx="1">
              <a:schemeClr val="dk1"/>
            </a:lnRef>
            <a:fillRef idx="0">
              <a:schemeClr val="dk1"/>
            </a:fillRef>
            <a:effectRef idx="0">
              <a:schemeClr val="dk1"/>
            </a:effectRef>
            <a:fontRef idx="minor">
              <a:schemeClr val="tx1"/>
            </a:fontRef>
          </p:style>
        </p:cxnSp>
      </p:grpSp>
      <p:sp>
        <p:nvSpPr>
          <p:cNvPr id="26" name="TextBox 25">
            <a:extLst>
              <a:ext uri="{FF2B5EF4-FFF2-40B4-BE49-F238E27FC236}">
                <a16:creationId xmlns:a16="http://schemas.microsoft.com/office/drawing/2014/main" id="{8B5EE6CF-2C15-4D83-A975-32B630904855}"/>
              </a:ext>
            </a:extLst>
          </p:cNvPr>
          <p:cNvSpPr txBox="1"/>
          <p:nvPr/>
        </p:nvSpPr>
        <p:spPr>
          <a:xfrm>
            <a:off x="5233704" y="1237598"/>
            <a:ext cx="1804158" cy="923330"/>
          </a:xfrm>
          <a:prstGeom prst="rect">
            <a:avLst/>
          </a:prstGeom>
          <a:noFill/>
        </p:spPr>
        <p:txBody>
          <a:bodyPr wrap="square" rtlCol="0">
            <a:spAutoFit/>
          </a:bodyPr>
          <a:lstStyle/>
          <a:p>
            <a:pPr algn="ctr"/>
            <a:r>
              <a:rPr lang="en-US" dirty="0">
                <a:latin typeface="LM Roman 10" panose="00000500000000000000" pitchFamily="50" charset="0"/>
              </a:rPr>
              <a:t>Bricks: continuum nonlinear model</a:t>
            </a:r>
          </a:p>
        </p:txBody>
      </p:sp>
      <p:grpSp>
        <p:nvGrpSpPr>
          <p:cNvPr id="78" name="Group 77">
            <a:extLst>
              <a:ext uri="{FF2B5EF4-FFF2-40B4-BE49-F238E27FC236}">
                <a16:creationId xmlns:a16="http://schemas.microsoft.com/office/drawing/2014/main" id="{91CD6A58-1B50-4170-85F4-8AF53760D515}"/>
              </a:ext>
            </a:extLst>
          </p:cNvPr>
          <p:cNvGrpSpPr/>
          <p:nvPr/>
        </p:nvGrpSpPr>
        <p:grpSpPr>
          <a:xfrm>
            <a:off x="4071257" y="2166127"/>
            <a:ext cx="2964169" cy="627243"/>
            <a:chOff x="4100897" y="2075816"/>
            <a:chExt cx="2964169" cy="627243"/>
          </a:xfrm>
        </p:grpSpPr>
        <p:cxnSp>
          <p:nvCxnSpPr>
            <p:cNvPr id="21" name="Straight Connector 20">
              <a:extLst>
                <a:ext uri="{FF2B5EF4-FFF2-40B4-BE49-F238E27FC236}">
                  <a16:creationId xmlns:a16="http://schemas.microsoft.com/office/drawing/2014/main" id="{C57A6A33-4DDC-4C80-9633-C3118E8CEACD}"/>
                </a:ext>
              </a:extLst>
            </p:cNvPr>
            <p:cNvCxnSpPr>
              <a:cxnSpLocks/>
            </p:cNvCxnSpPr>
            <p:nvPr/>
          </p:nvCxnSpPr>
          <p:spPr>
            <a:xfrm flipV="1">
              <a:off x="4100897" y="2075816"/>
              <a:ext cx="1165652" cy="627243"/>
            </a:xfrm>
            <a:prstGeom prst="line">
              <a:avLst/>
            </a:prstGeom>
          </p:spPr>
          <p:style>
            <a:lnRef idx="1">
              <a:schemeClr val="dk1"/>
            </a:lnRef>
            <a:fillRef idx="0">
              <a:schemeClr val="dk1"/>
            </a:fillRef>
            <a:effectRef idx="0">
              <a:schemeClr val="dk1"/>
            </a:effectRef>
            <a:fontRef idx="minor">
              <a:schemeClr val="tx1"/>
            </a:fontRef>
          </p:style>
        </p:cxnSp>
        <p:cxnSp>
          <p:nvCxnSpPr>
            <p:cNvPr id="75" name="Straight Connector 74">
              <a:extLst>
                <a:ext uri="{FF2B5EF4-FFF2-40B4-BE49-F238E27FC236}">
                  <a16:creationId xmlns:a16="http://schemas.microsoft.com/office/drawing/2014/main" id="{775BA0D9-D0CA-4769-80B3-E81C9F482DAA}"/>
                </a:ext>
              </a:extLst>
            </p:cNvPr>
            <p:cNvCxnSpPr>
              <a:cxnSpLocks/>
            </p:cNvCxnSpPr>
            <p:nvPr/>
          </p:nvCxnSpPr>
          <p:spPr>
            <a:xfrm>
              <a:off x="5263344" y="2075997"/>
              <a:ext cx="1801722" cy="0"/>
            </a:xfrm>
            <a:prstGeom prst="line">
              <a:avLst/>
            </a:prstGeom>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35999865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33">
            <a:extLst>
              <a:ext uri="{FF2B5EF4-FFF2-40B4-BE49-F238E27FC236}">
                <a16:creationId xmlns:a16="http://schemas.microsoft.com/office/drawing/2014/main" id="{1C96485B-365D-415A-8938-467242AF12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99017" y="1272587"/>
            <a:ext cx="2864953" cy="3304800"/>
          </a:xfrm>
          <a:prstGeom prst="rect">
            <a:avLst/>
          </a:prstGeom>
        </p:spPr>
      </p:pic>
      <p:pic>
        <p:nvPicPr>
          <p:cNvPr id="19" name="Picture 18">
            <a:extLst>
              <a:ext uri="{FF2B5EF4-FFF2-40B4-BE49-F238E27FC236}">
                <a16:creationId xmlns:a16="http://schemas.microsoft.com/office/drawing/2014/main" id="{1A8E77FA-5E84-4D92-96D6-DED600544A23}"/>
              </a:ext>
            </a:extLst>
          </p:cNvPr>
          <p:cNvPicPr>
            <a:picLocks noChangeAspect="1"/>
          </p:cNvPicPr>
          <p:nvPr/>
        </p:nvPicPr>
        <p:blipFill>
          <a:blip r:embed="rId4"/>
          <a:stretch>
            <a:fillRect/>
          </a:stretch>
        </p:blipFill>
        <p:spPr>
          <a:xfrm>
            <a:off x="7647208" y="826789"/>
            <a:ext cx="3756428" cy="3835135"/>
          </a:xfrm>
          <a:prstGeom prst="rect">
            <a:avLst/>
          </a:prstGeom>
        </p:spPr>
      </p:pic>
      <p:sp>
        <p:nvSpPr>
          <p:cNvPr id="4" name="Segnaposto numero diapositiva 3"/>
          <p:cNvSpPr>
            <a:spLocks noGrp="1"/>
          </p:cNvSpPr>
          <p:nvPr>
            <p:ph type="sldNum" sz="quarter" idx="12"/>
          </p:nvPr>
        </p:nvSpPr>
        <p:spPr/>
        <p:txBody>
          <a:bodyPr/>
          <a:lstStyle/>
          <a:p>
            <a:fld id="{D6C43D34-2C1C-48BE-A1E0-CFA9AC7FEC3F}" type="slidenum">
              <a:rPr lang="en-GB" smtClean="0"/>
              <a:t>9</a:t>
            </a:fld>
            <a:endParaRPr lang="en-GB" dirty="0"/>
          </a:p>
        </p:txBody>
      </p:sp>
      <p:sp>
        <p:nvSpPr>
          <p:cNvPr id="45" name="Titolo 1">
            <a:extLst>
              <a:ext uri="{FF2B5EF4-FFF2-40B4-BE49-F238E27FC236}">
                <a16:creationId xmlns:a16="http://schemas.microsoft.com/office/drawing/2014/main" id="{4ADE38F1-4804-4C23-9155-BCA73734E22F}"/>
              </a:ext>
            </a:extLst>
          </p:cNvPr>
          <p:cNvSpPr>
            <a:spLocks noGrp="1"/>
          </p:cNvSpPr>
          <p:nvPr>
            <p:ph type="title"/>
          </p:nvPr>
        </p:nvSpPr>
        <p:spPr>
          <a:xfrm>
            <a:off x="274559" y="208052"/>
            <a:ext cx="9292988" cy="386410"/>
          </a:xfrm>
        </p:spPr>
        <p:txBody>
          <a:bodyPr>
            <a:normAutofit fontScale="90000"/>
          </a:bodyPr>
          <a:lstStyle/>
          <a:p>
            <a:r>
              <a:rPr lang="en-GB" dirty="0">
                <a:latin typeface="LM Roman 10" panose="00000500000000000000" pitchFamily="50" charset="0"/>
              </a:rPr>
              <a:t>Refined micro-model</a:t>
            </a:r>
          </a:p>
        </p:txBody>
      </p:sp>
      <p:sp>
        <p:nvSpPr>
          <p:cNvPr id="5" name="Freeform: Shape 4">
            <a:extLst>
              <a:ext uri="{FF2B5EF4-FFF2-40B4-BE49-F238E27FC236}">
                <a16:creationId xmlns:a16="http://schemas.microsoft.com/office/drawing/2014/main" id="{CF5408FB-6B38-4A61-9916-9AF958B97D47}"/>
              </a:ext>
            </a:extLst>
          </p:cNvPr>
          <p:cNvSpPr/>
          <p:nvPr/>
        </p:nvSpPr>
        <p:spPr>
          <a:xfrm>
            <a:off x="0" y="4628271"/>
            <a:ext cx="416427" cy="2229729"/>
          </a:xfrm>
          <a:custGeom>
            <a:avLst/>
            <a:gdLst>
              <a:gd name="connsiteX0" fmla="*/ 0 w 416427"/>
              <a:gd name="connsiteY0" fmla="*/ 0 h 2229729"/>
              <a:gd name="connsiteX1" fmla="*/ 7622 w 416427"/>
              <a:gd name="connsiteY1" fmla="*/ 0 h 2229729"/>
              <a:gd name="connsiteX2" fmla="*/ 416427 w 416427"/>
              <a:gd name="connsiteY2" fmla="*/ 2229729 h 2229729"/>
              <a:gd name="connsiteX3" fmla="*/ 0 w 416427"/>
              <a:gd name="connsiteY3" fmla="*/ 2229729 h 2229729"/>
            </a:gdLst>
            <a:ahLst/>
            <a:cxnLst>
              <a:cxn ang="0">
                <a:pos x="connsiteX0" y="connsiteY0"/>
              </a:cxn>
              <a:cxn ang="0">
                <a:pos x="connsiteX1" y="connsiteY1"/>
              </a:cxn>
              <a:cxn ang="0">
                <a:pos x="connsiteX2" y="connsiteY2"/>
              </a:cxn>
              <a:cxn ang="0">
                <a:pos x="connsiteX3" y="connsiteY3"/>
              </a:cxn>
            </a:cxnLst>
            <a:rect l="l" t="t" r="r" b="b"/>
            <a:pathLst>
              <a:path w="416427" h="2229729">
                <a:moveTo>
                  <a:pt x="0" y="0"/>
                </a:moveTo>
                <a:lnTo>
                  <a:pt x="7622" y="0"/>
                </a:lnTo>
                <a:lnTo>
                  <a:pt x="416427" y="2229729"/>
                </a:lnTo>
                <a:lnTo>
                  <a:pt x="0" y="2229729"/>
                </a:lnTo>
                <a:close/>
              </a:path>
            </a:pathLst>
          </a:cu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en-US"/>
          </a:p>
        </p:txBody>
      </p:sp>
      <p:pic>
        <p:nvPicPr>
          <p:cNvPr id="11" name="Picture 10" descr="A picture containing bubble chart&#10;&#10;Description automatically generated">
            <a:extLst>
              <a:ext uri="{FF2B5EF4-FFF2-40B4-BE49-F238E27FC236}">
                <a16:creationId xmlns:a16="http://schemas.microsoft.com/office/drawing/2014/main" id="{A34E2801-1316-48FA-B514-49090CF4663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5618" y="5138003"/>
            <a:ext cx="1169509" cy="910320"/>
          </a:xfrm>
          <a:prstGeom prst="rect">
            <a:avLst/>
          </a:prstGeom>
        </p:spPr>
      </p:pic>
      <p:sp>
        <p:nvSpPr>
          <p:cNvPr id="28" name="TextBox 27">
            <a:extLst>
              <a:ext uri="{FF2B5EF4-FFF2-40B4-BE49-F238E27FC236}">
                <a16:creationId xmlns:a16="http://schemas.microsoft.com/office/drawing/2014/main" id="{FE60B15D-5FB8-482E-8C0D-238C5109757A}"/>
              </a:ext>
            </a:extLst>
          </p:cNvPr>
          <p:cNvSpPr txBox="1"/>
          <p:nvPr/>
        </p:nvSpPr>
        <p:spPr>
          <a:xfrm>
            <a:off x="203440" y="1226490"/>
            <a:ext cx="1804158" cy="923330"/>
          </a:xfrm>
          <a:prstGeom prst="rect">
            <a:avLst/>
          </a:prstGeom>
          <a:noFill/>
        </p:spPr>
        <p:txBody>
          <a:bodyPr wrap="square" rtlCol="0">
            <a:spAutoFit/>
          </a:bodyPr>
          <a:lstStyle/>
          <a:p>
            <a:pPr algn="ctr"/>
            <a:r>
              <a:rPr lang="en-US" dirty="0">
                <a:latin typeface="LM Roman 10" panose="00000500000000000000" pitchFamily="50" charset="0"/>
              </a:rPr>
              <a:t>Mortar: continuum nonlinear model</a:t>
            </a:r>
          </a:p>
        </p:txBody>
      </p:sp>
      <p:grpSp>
        <p:nvGrpSpPr>
          <p:cNvPr id="63" name="Group 62">
            <a:extLst>
              <a:ext uri="{FF2B5EF4-FFF2-40B4-BE49-F238E27FC236}">
                <a16:creationId xmlns:a16="http://schemas.microsoft.com/office/drawing/2014/main" id="{039AB991-34F9-40D7-893A-071999D5088B}"/>
              </a:ext>
            </a:extLst>
          </p:cNvPr>
          <p:cNvGrpSpPr/>
          <p:nvPr/>
        </p:nvGrpSpPr>
        <p:grpSpPr>
          <a:xfrm>
            <a:off x="203439" y="2149821"/>
            <a:ext cx="2714386" cy="775166"/>
            <a:chOff x="233080" y="2059511"/>
            <a:chExt cx="2709644" cy="772908"/>
          </a:xfrm>
        </p:grpSpPr>
        <p:cxnSp>
          <p:nvCxnSpPr>
            <p:cNvPr id="29" name="Straight Connector 28">
              <a:extLst>
                <a:ext uri="{FF2B5EF4-FFF2-40B4-BE49-F238E27FC236}">
                  <a16:creationId xmlns:a16="http://schemas.microsoft.com/office/drawing/2014/main" id="{15025EE5-AB28-47DF-9D8B-5CD807E9962A}"/>
                </a:ext>
              </a:extLst>
            </p:cNvPr>
            <p:cNvCxnSpPr>
              <a:cxnSpLocks/>
            </p:cNvCxnSpPr>
            <p:nvPr/>
          </p:nvCxnSpPr>
          <p:spPr>
            <a:xfrm flipH="1" flipV="1">
              <a:off x="2151571" y="2059511"/>
              <a:ext cx="791153" cy="772908"/>
            </a:xfrm>
            <a:prstGeom prst="line">
              <a:avLst/>
            </a:prstGeom>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BC2F3418-F81D-4930-B7BF-2B6381FA88E6}"/>
                </a:ext>
              </a:extLst>
            </p:cNvPr>
            <p:cNvCxnSpPr>
              <a:cxnSpLocks/>
            </p:cNvCxnSpPr>
            <p:nvPr/>
          </p:nvCxnSpPr>
          <p:spPr>
            <a:xfrm>
              <a:off x="233080" y="2059511"/>
              <a:ext cx="1918488" cy="0"/>
            </a:xfrm>
            <a:prstGeom prst="line">
              <a:avLst/>
            </a:prstGeom>
          </p:spPr>
          <p:style>
            <a:lnRef idx="1">
              <a:schemeClr val="dk1"/>
            </a:lnRef>
            <a:fillRef idx="0">
              <a:schemeClr val="dk1"/>
            </a:fillRef>
            <a:effectRef idx="0">
              <a:schemeClr val="dk1"/>
            </a:effectRef>
            <a:fontRef idx="minor">
              <a:schemeClr val="tx1"/>
            </a:fontRef>
          </p:style>
        </p:cxnSp>
      </p:grpSp>
      <p:cxnSp>
        <p:nvCxnSpPr>
          <p:cNvPr id="35" name="Straight Connector 34">
            <a:extLst>
              <a:ext uri="{FF2B5EF4-FFF2-40B4-BE49-F238E27FC236}">
                <a16:creationId xmlns:a16="http://schemas.microsoft.com/office/drawing/2014/main" id="{6BB29FCA-6F8A-43A0-AB12-DD687B614EE6}"/>
              </a:ext>
            </a:extLst>
          </p:cNvPr>
          <p:cNvCxnSpPr>
            <a:cxnSpLocks/>
          </p:cNvCxnSpPr>
          <p:nvPr/>
        </p:nvCxnSpPr>
        <p:spPr>
          <a:xfrm>
            <a:off x="203440" y="5097494"/>
            <a:ext cx="1889886" cy="0"/>
          </a:xfrm>
          <a:prstGeom prst="line">
            <a:avLst/>
          </a:prstGeom>
        </p:spPr>
        <p:style>
          <a:lnRef idx="1">
            <a:schemeClr val="dk1"/>
          </a:lnRef>
          <a:fillRef idx="0">
            <a:schemeClr val="dk1"/>
          </a:fillRef>
          <a:effectRef idx="0">
            <a:schemeClr val="dk1"/>
          </a:effectRef>
          <a:fontRef idx="minor">
            <a:schemeClr val="tx1"/>
          </a:fontRef>
        </p:style>
      </p:cxnSp>
      <p:sp>
        <p:nvSpPr>
          <p:cNvPr id="36" name="TextBox 35">
            <a:extLst>
              <a:ext uri="{FF2B5EF4-FFF2-40B4-BE49-F238E27FC236}">
                <a16:creationId xmlns:a16="http://schemas.microsoft.com/office/drawing/2014/main" id="{51B9A7C7-76B7-4D18-BB05-B1A278B70A52}"/>
              </a:ext>
            </a:extLst>
          </p:cNvPr>
          <p:cNvSpPr txBox="1"/>
          <p:nvPr/>
        </p:nvSpPr>
        <p:spPr>
          <a:xfrm>
            <a:off x="269073" y="3625975"/>
            <a:ext cx="1804158" cy="1477328"/>
          </a:xfrm>
          <a:prstGeom prst="rect">
            <a:avLst/>
          </a:prstGeom>
          <a:noFill/>
        </p:spPr>
        <p:txBody>
          <a:bodyPr wrap="square" rtlCol="0">
            <a:spAutoFit/>
          </a:bodyPr>
          <a:lstStyle/>
          <a:p>
            <a:pPr algn="ctr"/>
            <a:r>
              <a:rPr lang="en-US" dirty="0">
                <a:latin typeface="LM Roman 10" panose="00000500000000000000" pitchFamily="50" charset="0"/>
              </a:rPr>
              <a:t>Longitudinal and transverse reinforcement: fiber-section element</a:t>
            </a:r>
          </a:p>
        </p:txBody>
      </p:sp>
      <p:cxnSp>
        <p:nvCxnSpPr>
          <p:cNvPr id="37" name="Straight Connector 36">
            <a:extLst>
              <a:ext uri="{FF2B5EF4-FFF2-40B4-BE49-F238E27FC236}">
                <a16:creationId xmlns:a16="http://schemas.microsoft.com/office/drawing/2014/main" id="{9869D0E9-FF75-4F37-BC82-D2635A365F91}"/>
              </a:ext>
            </a:extLst>
          </p:cNvPr>
          <p:cNvCxnSpPr>
            <a:cxnSpLocks/>
          </p:cNvCxnSpPr>
          <p:nvPr/>
        </p:nvCxnSpPr>
        <p:spPr>
          <a:xfrm flipH="1">
            <a:off x="2093327" y="3803392"/>
            <a:ext cx="347717" cy="1299911"/>
          </a:xfrm>
          <a:prstGeom prst="line">
            <a:avLst/>
          </a:prstGeom>
        </p:spPr>
        <p:style>
          <a:lnRef idx="1">
            <a:schemeClr val="dk1"/>
          </a:lnRef>
          <a:fillRef idx="0">
            <a:schemeClr val="dk1"/>
          </a:fillRef>
          <a:effectRef idx="0">
            <a:schemeClr val="dk1"/>
          </a:effectRef>
          <a:fontRef idx="minor">
            <a:schemeClr val="tx1"/>
          </a:fontRef>
        </p:style>
      </p:cxnSp>
      <p:sp>
        <p:nvSpPr>
          <p:cNvPr id="46" name="TextBox 45">
            <a:extLst>
              <a:ext uri="{FF2B5EF4-FFF2-40B4-BE49-F238E27FC236}">
                <a16:creationId xmlns:a16="http://schemas.microsoft.com/office/drawing/2014/main" id="{3D86A5DB-5820-46AE-AF7C-60537F419B3E}"/>
              </a:ext>
            </a:extLst>
          </p:cNvPr>
          <p:cNvSpPr txBox="1"/>
          <p:nvPr/>
        </p:nvSpPr>
        <p:spPr>
          <a:xfrm>
            <a:off x="8218437" y="4894251"/>
            <a:ext cx="3756428" cy="1200329"/>
          </a:xfrm>
          <a:prstGeom prst="rect">
            <a:avLst/>
          </a:prstGeom>
          <a:noFill/>
        </p:spPr>
        <p:txBody>
          <a:bodyPr wrap="square" rtlCol="0">
            <a:spAutoFit/>
          </a:bodyPr>
          <a:lstStyle/>
          <a:p>
            <a:pPr algn="ctr"/>
            <a:r>
              <a:rPr lang="en-US" dirty="0">
                <a:latin typeface="LM Roman 10" panose="00000500000000000000" pitchFamily="50" charset="0"/>
              </a:rPr>
              <a:t>Zero length </a:t>
            </a:r>
            <a:r>
              <a:rPr lang="en-US" b="1" dirty="0">
                <a:latin typeface="LM Roman 10" panose="00000500000000000000" pitchFamily="50" charset="0"/>
              </a:rPr>
              <a:t>contact element</a:t>
            </a:r>
          </a:p>
          <a:p>
            <a:pPr marL="285750" indent="-285750">
              <a:buFont typeface="Wingdings" panose="05000000000000000000" pitchFamily="2" charset="2"/>
              <a:buChar char="§"/>
            </a:pPr>
            <a:r>
              <a:rPr lang="en-US" dirty="0">
                <a:latin typeface="LM Roman 10" panose="00000500000000000000" pitchFamily="50" charset="0"/>
              </a:rPr>
              <a:t>Penalty in normal direction</a:t>
            </a:r>
          </a:p>
          <a:p>
            <a:pPr marL="285750" indent="-285750">
              <a:buFont typeface="Wingdings" panose="05000000000000000000" pitchFamily="2" charset="2"/>
              <a:buChar char="§"/>
            </a:pPr>
            <a:r>
              <a:rPr lang="en-US" dirty="0">
                <a:latin typeface="LM Roman 10" panose="00000500000000000000" pitchFamily="50" charset="0"/>
              </a:rPr>
              <a:t>Penalty in tangential direction</a:t>
            </a:r>
          </a:p>
          <a:p>
            <a:pPr marL="285750" indent="-285750">
              <a:buFont typeface="Wingdings" panose="05000000000000000000" pitchFamily="2" charset="2"/>
              <a:buChar char="§"/>
            </a:pPr>
            <a:r>
              <a:rPr lang="en-US" dirty="0">
                <a:latin typeface="LM Roman 10" panose="00000500000000000000" pitchFamily="50" charset="0"/>
              </a:rPr>
              <a:t>Friction coefficient</a:t>
            </a:r>
          </a:p>
        </p:txBody>
      </p:sp>
      <p:cxnSp>
        <p:nvCxnSpPr>
          <p:cNvPr id="47" name="Straight Connector 46">
            <a:extLst>
              <a:ext uri="{FF2B5EF4-FFF2-40B4-BE49-F238E27FC236}">
                <a16:creationId xmlns:a16="http://schemas.microsoft.com/office/drawing/2014/main" id="{94E0A9A3-B2D9-4511-9159-0AB249442908}"/>
              </a:ext>
            </a:extLst>
          </p:cNvPr>
          <p:cNvCxnSpPr>
            <a:cxnSpLocks/>
            <a:stCxn id="46" idx="0"/>
          </p:cNvCxnSpPr>
          <p:nvPr/>
        </p:nvCxnSpPr>
        <p:spPr>
          <a:xfrm flipH="1" flipV="1">
            <a:off x="9723414" y="4124325"/>
            <a:ext cx="373237" cy="769926"/>
          </a:xfrm>
          <a:prstGeom prst="line">
            <a:avLst/>
          </a:prstGeom>
        </p:spPr>
        <p:style>
          <a:lnRef idx="1">
            <a:schemeClr val="dk1"/>
          </a:lnRef>
          <a:fillRef idx="0">
            <a:schemeClr val="dk1"/>
          </a:fillRef>
          <a:effectRef idx="0">
            <a:schemeClr val="dk1"/>
          </a:effectRef>
          <a:fontRef idx="minor">
            <a:schemeClr val="tx1"/>
          </a:fontRef>
        </p:style>
      </p:cxnSp>
      <p:sp>
        <p:nvSpPr>
          <p:cNvPr id="54" name="TextBox 53">
            <a:extLst>
              <a:ext uri="{FF2B5EF4-FFF2-40B4-BE49-F238E27FC236}">
                <a16:creationId xmlns:a16="http://schemas.microsoft.com/office/drawing/2014/main" id="{87446DBC-D895-452B-AC49-85A59D0B787C}"/>
              </a:ext>
            </a:extLst>
          </p:cNvPr>
          <p:cNvSpPr txBox="1"/>
          <p:nvPr/>
        </p:nvSpPr>
        <p:spPr>
          <a:xfrm>
            <a:off x="4407423" y="4782003"/>
            <a:ext cx="3377153" cy="646331"/>
          </a:xfrm>
          <a:prstGeom prst="rect">
            <a:avLst/>
          </a:prstGeom>
          <a:noFill/>
        </p:spPr>
        <p:txBody>
          <a:bodyPr wrap="square" rtlCol="0">
            <a:spAutoFit/>
          </a:bodyPr>
          <a:lstStyle/>
          <a:p>
            <a:pPr algn="ctr"/>
            <a:r>
              <a:rPr lang="en-US" b="1" dirty="0">
                <a:latin typeface="LM Roman 10" panose="00000500000000000000" pitchFamily="50" charset="0"/>
              </a:rPr>
              <a:t>Embedded contact element</a:t>
            </a:r>
          </a:p>
          <a:p>
            <a:pPr marL="285750" indent="-285750" algn="ctr">
              <a:buFont typeface="Wingdings" panose="05000000000000000000" pitchFamily="2" charset="2"/>
              <a:buChar char="§"/>
            </a:pPr>
            <a:r>
              <a:rPr lang="en-US" dirty="0">
                <a:latin typeface="LM Roman 10" panose="00000500000000000000" pitchFamily="50" charset="0"/>
              </a:rPr>
              <a:t>Penalty stiffness value</a:t>
            </a:r>
          </a:p>
        </p:txBody>
      </p:sp>
      <p:sp>
        <p:nvSpPr>
          <p:cNvPr id="53" name="TextBox 52">
            <a:extLst>
              <a:ext uri="{FF2B5EF4-FFF2-40B4-BE49-F238E27FC236}">
                <a16:creationId xmlns:a16="http://schemas.microsoft.com/office/drawing/2014/main" id="{7E493AFF-5540-47CD-BE93-BC7EA18BDE16}"/>
              </a:ext>
            </a:extLst>
          </p:cNvPr>
          <p:cNvSpPr txBox="1"/>
          <p:nvPr/>
        </p:nvSpPr>
        <p:spPr>
          <a:xfrm>
            <a:off x="5164281" y="3064728"/>
            <a:ext cx="1804158" cy="1477328"/>
          </a:xfrm>
          <a:prstGeom prst="rect">
            <a:avLst/>
          </a:prstGeom>
          <a:noFill/>
        </p:spPr>
        <p:txBody>
          <a:bodyPr wrap="square" rtlCol="0">
            <a:spAutoFit/>
          </a:bodyPr>
          <a:lstStyle/>
          <a:p>
            <a:pPr algn="ctr"/>
            <a:r>
              <a:rPr lang="en-US" dirty="0">
                <a:latin typeface="LM Roman 10" panose="00000500000000000000" pitchFamily="50" charset="0"/>
              </a:rPr>
              <a:t>Confined and unconfined concrete:</a:t>
            </a:r>
          </a:p>
          <a:p>
            <a:pPr algn="ctr"/>
            <a:r>
              <a:rPr lang="en-US" dirty="0">
                <a:latin typeface="LM Roman 10" panose="00000500000000000000" pitchFamily="50" charset="0"/>
              </a:rPr>
              <a:t>continuum nonlinear model</a:t>
            </a:r>
          </a:p>
        </p:txBody>
      </p:sp>
      <p:grpSp>
        <p:nvGrpSpPr>
          <p:cNvPr id="65" name="Group 64">
            <a:extLst>
              <a:ext uri="{FF2B5EF4-FFF2-40B4-BE49-F238E27FC236}">
                <a16:creationId xmlns:a16="http://schemas.microsoft.com/office/drawing/2014/main" id="{20769027-2BDF-478A-A869-2F6DF42102E4}"/>
              </a:ext>
            </a:extLst>
          </p:cNvPr>
          <p:cNvGrpSpPr/>
          <p:nvPr/>
        </p:nvGrpSpPr>
        <p:grpSpPr>
          <a:xfrm>
            <a:off x="4921053" y="3352800"/>
            <a:ext cx="2090939" cy="1189258"/>
            <a:chOff x="4950693" y="3262489"/>
            <a:chExt cx="2090939" cy="1189258"/>
          </a:xfrm>
        </p:grpSpPr>
        <p:cxnSp>
          <p:nvCxnSpPr>
            <p:cNvPr id="58" name="Straight Connector 57">
              <a:extLst>
                <a:ext uri="{FF2B5EF4-FFF2-40B4-BE49-F238E27FC236}">
                  <a16:creationId xmlns:a16="http://schemas.microsoft.com/office/drawing/2014/main" id="{4333234D-F059-4071-BAC1-DC5DEC5BA766}"/>
                </a:ext>
              </a:extLst>
            </p:cNvPr>
            <p:cNvCxnSpPr>
              <a:cxnSpLocks/>
            </p:cNvCxnSpPr>
            <p:nvPr/>
          </p:nvCxnSpPr>
          <p:spPr>
            <a:xfrm flipV="1">
              <a:off x="5126934" y="4451745"/>
              <a:ext cx="1914698" cy="2"/>
            </a:xfrm>
            <a:prstGeom prst="line">
              <a:avLst/>
            </a:prstGeom>
          </p:spPr>
          <p:style>
            <a:lnRef idx="1">
              <a:schemeClr val="dk1"/>
            </a:lnRef>
            <a:fillRef idx="0">
              <a:schemeClr val="dk1"/>
            </a:fillRef>
            <a:effectRef idx="0">
              <a:schemeClr val="dk1"/>
            </a:effectRef>
            <a:fontRef idx="minor">
              <a:schemeClr val="tx1"/>
            </a:fontRef>
          </p:style>
        </p:cxnSp>
        <p:cxnSp>
          <p:nvCxnSpPr>
            <p:cNvPr id="60" name="Straight Connector 59">
              <a:extLst>
                <a:ext uri="{FF2B5EF4-FFF2-40B4-BE49-F238E27FC236}">
                  <a16:creationId xmlns:a16="http://schemas.microsoft.com/office/drawing/2014/main" id="{ADA13500-1F33-4D2E-BF5F-3425B74FBE24}"/>
                </a:ext>
              </a:extLst>
            </p:cNvPr>
            <p:cNvCxnSpPr>
              <a:cxnSpLocks/>
            </p:cNvCxnSpPr>
            <p:nvPr/>
          </p:nvCxnSpPr>
          <p:spPr>
            <a:xfrm flipH="1" flipV="1">
              <a:off x="4950693" y="3262489"/>
              <a:ext cx="176241" cy="1189258"/>
            </a:xfrm>
            <a:prstGeom prst="line">
              <a:avLst/>
            </a:prstGeom>
          </p:spPr>
          <p:style>
            <a:lnRef idx="1">
              <a:schemeClr val="dk1"/>
            </a:lnRef>
            <a:fillRef idx="0">
              <a:schemeClr val="dk1"/>
            </a:fillRef>
            <a:effectRef idx="0">
              <a:schemeClr val="dk1"/>
            </a:effectRef>
            <a:fontRef idx="minor">
              <a:schemeClr val="tx1"/>
            </a:fontRef>
          </p:style>
        </p:cxnSp>
      </p:grpSp>
      <p:sp>
        <p:nvSpPr>
          <p:cNvPr id="26" name="TextBox 25">
            <a:extLst>
              <a:ext uri="{FF2B5EF4-FFF2-40B4-BE49-F238E27FC236}">
                <a16:creationId xmlns:a16="http://schemas.microsoft.com/office/drawing/2014/main" id="{8B5EE6CF-2C15-4D83-A975-32B630904855}"/>
              </a:ext>
            </a:extLst>
          </p:cNvPr>
          <p:cNvSpPr txBox="1"/>
          <p:nvPr/>
        </p:nvSpPr>
        <p:spPr>
          <a:xfrm>
            <a:off x="5233704" y="1237598"/>
            <a:ext cx="1804158" cy="923330"/>
          </a:xfrm>
          <a:prstGeom prst="rect">
            <a:avLst/>
          </a:prstGeom>
          <a:noFill/>
        </p:spPr>
        <p:txBody>
          <a:bodyPr wrap="square" rtlCol="0">
            <a:spAutoFit/>
          </a:bodyPr>
          <a:lstStyle/>
          <a:p>
            <a:pPr algn="ctr"/>
            <a:r>
              <a:rPr lang="en-US" dirty="0">
                <a:latin typeface="LM Roman 10" panose="00000500000000000000" pitchFamily="50" charset="0"/>
              </a:rPr>
              <a:t>Bricks: continuum nonlinear model</a:t>
            </a:r>
          </a:p>
        </p:txBody>
      </p:sp>
      <p:grpSp>
        <p:nvGrpSpPr>
          <p:cNvPr id="78" name="Group 77">
            <a:extLst>
              <a:ext uri="{FF2B5EF4-FFF2-40B4-BE49-F238E27FC236}">
                <a16:creationId xmlns:a16="http://schemas.microsoft.com/office/drawing/2014/main" id="{91CD6A58-1B50-4170-85F4-8AF53760D515}"/>
              </a:ext>
            </a:extLst>
          </p:cNvPr>
          <p:cNvGrpSpPr/>
          <p:nvPr/>
        </p:nvGrpSpPr>
        <p:grpSpPr>
          <a:xfrm>
            <a:off x="4071257" y="2166127"/>
            <a:ext cx="2964169" cy="627243"/>
            <a:chOff x="4100897" y="2075816"/>
            <a:chExt cx="2964169" cy="627243"/>
          </a:xfrm>
        </p:grpSpPr>
        <p:cxnSp>
          <p:nvCxnSpPr>
            <p:cNvPr id="21" name="Straight Connector 20">
              <a:extLst>
                <a:ext uri="{FF2B5EF4-FFF2-40B4-BE49-F238E27FC236}">
                  <a16:creationId xmlns:a16="http://schemas.microsoft.com/office/drawing/2014/main" id="{C57A6A33-4DDC-4C80-9633-C3118E8CEACD}"/>
                </a:ext>
              </a:extLst>
            </p:cNvPr>
            <p:cNvCxnSpPr>
              <a:cxnSpLocks/>
            </p:cNvCxnSpPr>
            <p:nvPr/>
          </p:nvCxnSpPr>
          <p:spPr>
            <a:xfrm flipV="1">
              <a:off x="4100897" y="2075816"/>
              <a:ext cx="1165652" cy="627243"/>
            </a:xfrm>
            <a:prstGeom prst="line">
              <a:avLst/>
            </a:prstGeom>
          </p:spPr>
          <p:style>
            <a:lnRef idx="1">
              <a:schemeClr val="dk1"/>
            </a:lnRef>
            <a:fillRef idx="0">
              <a:schemeClr val="dk1"/>
            </a:fillRef>
            <a:effectRef idx="0">
              <a:schemeClr val="dk1"/>
            </a:effectRef>
            <a:fontRef idx="minor">
              <a:schemeClr val="tx1"/>
            </a:fontRef>
          </p:style>
        </p:cxnSp>
        <p:cxnSp>
          <p:nvCxnSpPr>
            <p:cNvPr id="75" name="Straight Connector 74">
              <a:extLst>
                <a:ext uri="{FF2B5EF4-FFF2-40B4-BE49-F238E27FC236}">
                  <a16:creationId xmlns:a16="http://schemas.microsoft.com/office/drawing/2014/main" id="{775BA0D9-D0CA-4769-80B3-E81C9F482DAA}"/>
                </a:ext>
              </a:extLst>
            </p:cNvPr>
            <p:cNvCxnSpPr>
              <a:cxnSpLocks/>
            </p:cNvCxnSpPr>
            <p:nvPr/>
          </p:nvCxnSpPr>
          <p:spPr>
            <a:xfrm>
              <a:off x="5263344" y="2075997"/>
              <a:ext cx="1801722" cy="0"/>
            </a:xfrm>
            <a:prstGeom prst="line">
              <a:avLst/>
            </a:prstGeom>
          </p:spPr>
          <p:style>
            <a:lnRef idx="1">
              <a:schemeClr val="dk1"/>
            </a:lnRef>
            <a:fillRef idx="0">
              <a:schemeClr val="dk1"/>
            </a:fillRef>
            <a:effectRef idx="0">
              <a:schemeClr val="dk1"/>
            </a:effectRef>
            <a:fontRef idx="minor">
              <a:schemeClr val="tx1"/>
            </a:fontRef>
          </p:style>
        </p:cxnSp>
      </p:grpSp>
      <p:grpSp>
        <p:nvGrpSpPr>
          <p:cNvPr id="32" name="Group 31">
            <a:extLst>
              <a:ext uri="{FF2B5EF4-FFF2-40B4-BE49-F238E27FC236}">
                <a16:creationId xmlns:a16="http://schemas.microsoft.com/office/drawing/2014/main" id="{F6D5B06A-ED22-4E58-98CE-C3C2B2B2C18F}"/>
              </a:ext>
            </a:extLst>
          </p:cNvPr>
          <p:cNvGrpSpPr/>
          <p:nvPr/>
        </p:nvGrpSpPr>
        <p:grpSpPr>
          <a:xfrm>
            <a:off x="4921053" y="5428334"/>
            <a:ext cx="2355225" cy="1166434"/>
            <a:chOff x="4921053" y="5458012"/>
            <a:chExt cx="2355225" cy="1166434"/>
          </a:xfrm>
        </p:grpSpPr>
        <p:pic>
          <p:nvPicPr>
            <p:cNvPr id="7" name="Picture 6">
              <a:extLst>
                <a:ext uri="{FF2B5EF4-FFF2-40B4-BE49-F238E27FC236}">
                  <a16:creationId xmlns:a16="http://schemas.microsoft.com/office/drawing/2014/main" id="{6E3D87A0-E448-4CEC-A55D-1492A58396FF}"/>
                </a:ext>
              </a:extLst>
            </p:cNvPr>
            <p:cNvPicPr>
              <a:picLocks noChangeAspect="1"/>
            </p:cNvPicPr>
            <p:nvPr/>
          </p:nvPicPr>
          <p:blipFill rotWithShape="1">
            <a:blip r:embed="rId6"/>
            <a:srcRect r="1174" b="957"/>
            <a:stretch/>
          </p:blipFill>
          <p:spPr>
            <a:xfrm>
              <a:off x="6159578" y="5458012"/>
              <a:ext cx="1116700" cy="1166434"/>
            </a:xfrm>
            <a:prstGeom prst="rect">
              <a:avLst/>
            </a:prstGeom>
          </p:spPr>
        </p:pic>
        <p:pic>
          <p:nvPicPr>
            <p:cNvPr id="31" name="Picture 30">
              <a:extLst>
                <a:ext uri="{FF2B5EF4-FFF2-40B4-BE49-F238E27FC236}">
                  <a16:creationId xmlns:a16="http://schemas.microsoft.com/office/drawing/2014/main" id="{BF5A5DA7-78A4-49B8-8268-520E2C9D8D9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921053" y="5458012"/>
              <a:ext cx="1108201" cy="1166400"/>
            </a:xfrm>
            <a:prstGeom prst="rect">
              <a:avLst/>
            </a:prstGeom>
          </p:spPr>
        </p:pic>
      </p:grpSp>
    </p:spTree>
    <p:extLst>
      <p:ext uri="{BB962C8B-B14F-4D97-AF65-F5344CB8AC3E}">
        <p14:creationId xmlns:p14="http://schemas.microsoft.com/office/powerpoint/2010/main" val="39663957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3160</TotalTime>
  <Words>2950</Words>
  <Application>Microsoft Office PowerPoint</Application>
  <PresentationFormat>Widescreen</PresentationFormat>
  <Paragraphs>299</Paragraphs>
  <Slides>20</Slides>
  <Notes>18</Notes>
  <HiddenSlides>0</HiddenSlides>
  <MMClips>1</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20</vt:i4>
      </vt:variant>
    </vt:vector>
  </HeadingPairs>
  <TitlesOfParts>
    <vt:vector size="29" baseType="lpstr">
      <vt:lpstr>Arial</vt:lpstr>
      <vt:lpstr>Calibri</vt:lpstr>
      <vt:lpstr>Calibri Light</vt:lpstr>
      <vt:lpstr>Cambria Math</vt:lpstr>
      <vt:lpstr>LM Roman 10</vt:lpstr>
      <vt:lpstr>LM Roman 17</vt:lpstr>
      <vt:lpstr>Times New Roman</vt:lpstr>
      <vt:lpstr>Wingdings</vt:lpstr>
      <vt:lpstr>Office Theme</vt:lpstr>
      <vt:lpstr>Assessment of the additional shear demand due to infills through a refined micromodel</vt:lpstr>
      <vt:lpstr>Presentazione standard di PowerPoint</vt:lpstr>
      <vt:lpstr>Definition of the problem</vt:lpstr>
      <vt:lpstr>Definition of the problem</vt:lpstr>
      <vt:lpstr>Definition of the problem</vt:lpstr>
      <vt:lpstr>Strategy</vt:lpstr>
      <vt:lpstr>Refined micro-model</vt:lpstr>
      <vt:lpstr>Refined micro-model</vt:lpstr>
      <vt:lpstr>Refined micro-model</vt:lpstr>
      <vt:lpstr>Refined micro-model</vt:lpstr>
      <vt:lpstr>Model calibration</vt:lpstr>
      <vt:lpstr>Model calibration</vt:lpstr>
      <vt:lpstr>Model calibration</vt:lpstr>
      <vt:lpstr>Model calibration</vt:lpstr>
      <vt:lpstr>Analytical solution</vt:lpstr>
      <vt:lpstr>Shear from numerical model</vt:lpstr>
      <vt:lpstr>Shear from numerical model</vt:lpstr>
      <vt:lpstr>Analytical solution</vt:lpstr>
      <vt:lpstr>Analytical solution</vt:lpstr>
      <vt:lpstr>Conclusion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SBERNA ANTONIO PIO</dc:creator>
  <cp:lastModifiedBy>Di Trapani  Fabio</cp:lastModifiedBy>
  <cp:revision>12</cp:revision>
  <dcterms:created xsi:type="dcterms:W3CDTF">2022-06-07T12:46:37Z</dcterms:created>
  <dcterms:modified xsi:type="dcterms:W3CDTF">2022-06-27T10:33:03Z</dcterms:modified>
</cp:coreProperties>
</file>